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2" r:id="rId1"/>
  </p:sldMasterIdLst>
  <p:notesMasterIdLst>
    <p:notesMasterId r:id="rId42"/>
  </p:notesMasterIdLst>
  <p:sldIdLst>
    <p:sldId id="256" r:id="rId2"/>
    <p:sldId id="259" r:id="rId3"/>
    <p:sldId id="257" r:id="rId4"/>
    <p:sldId id="277" r:id="rId5"/>
    <p:sldId id="283" r:id="rId6"/>
    <p:sldId id="290" r:id="rId7"/>
    <p:sldId id="291" r:id="rId8"/>
    <p:sldId id="293" r:id="rId9"/>
    <p:sldId id="295" r:id="rId10"/>
    <p:sldId id="296" r:id="rId11"/>
    <p:sldId id="301" r:id="rId12"/>
    <p:sldId id="302" r:id="rId13"/>
    <p:sldId id="303" r:id="rId14"/>
    <p:sldId id="304" r:id="rId15"/>
    <p:sldId id="305" r:id="rId16"/>
    <p:sldId id="285" r:id="rId17"/>
    <p:sldId id="284" r:id="rId18"/>
    <p:sldId id="286" r:id="rId19"/>
    <p:sldId id="288" r:id="rId20"/>
    <p:sldId id="306" r:id="rId21"/>
    <p:sldId id="30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5" r:id="rId39"/>
    <p:sldId id="326" r:id="rId40"/>
    <p:sldId id="327"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AAAA"/>
    <a:srgbClr val="FF5511"/>
    <a:srgbClr val="77FF00"/>
    <a:srgbClr val="0066FF"/>
    <a:srgbClr val="888888"/>
    <a:srgbClr val="FF8C00"/>
    <a:srgbClr val="008AB8"/>
    <a:srgbClr val="FFD700"/>
    <a:srgbClr val="FECC2F"/>
    <a:srgbClr val="6D8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C0326-C067-42F9-8851-5E412E5FA998}" type="datetimeFigureOut">
              <a:rPr lang="zh-TW" altLang="en-US" smtClean="0"/>
              <a:t>2019/1/29</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CCA54-98BD-48C7-978A-A6EBD1FE0658}" type="slidenum">
              <a:rPr lang="zh-TW" altLang="en-US" smtClean="0"/>
              <a:t>‹#›</a:t>
            </a:fld>
            <a:endParaRPr lang="zh-TW" altLang="en-US"/>
          </a:p>
        </p:txBody>
      </p:sp>
    </p:spTree>
    <p:extLst>
      <p:ext uri="{BB962C8B-B14F-4D97-AF65-F5344CB8AC3E}">
        <p14:creationId xmlns:p14="http://schemas.microsoft.com/office/powerpoint/2010/main" val="3993692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zh-TW" altLang="en-US"/>
              <a:t>按一下以編輯母片標題樣式</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60000"/>
                    <a:lumOff val="40000"/>
                  </a:schemeClr>
                </a:solidFill>
              </a:defRPr>
            </a:lvl1pPr>
          </a:lstStyle>
          <a:p>
            <a:fld id="{B63D853E-A986-46AA-B8E3-55BC49683EF1}" type="datetimeFigureOut">
              <a:rPr lang="zh-TW" altLang="en-US" smtClean="0"/>
              <a:t>2019/1/29</a:t>
            </a:fld>
            <a:endParaRPr lang="zh-TW" altLang="en-US"/>
          </a:p>
        </p:txBody>
      </p:sp>
      <p:sp>
        <p:nvSpPr>
          <p:cNvPr id="5" name="Footer Placeholder 4"/>
          <p:cNvSpPr>
            <a:spLocks noGrp="1"/>
          </p:cNvSpPr>
          <p:nvPr>
            <p:ph type="ftr" sz="quarter" idx="11"/>
          </p:nvPr>
        </p:nvSpPr>
        <p:spPr>
          <a:xfrm rot="21420000">
            <a:off x="9144" y="4882896"/>
            <a:ext cx="4050792" cy="1197864"/>
          </a:xfrm>
          <a:noFill/>
        </p:spPr>
        <p:txBody>
          <a:bodyPr wrap="square" rtlCol="0">
            <a:spAutoFit/>
          </a:bodyPr>
          <a:lstStyle>
            <a:lvl1pPr>
              <a:defRPr lang="en-US" sz="5400" dirty="0"/>
            </a:lvl1pPr>
          </a:lstStyle>
          <a:p>
            <a:endParaRPr lang="zh-TW" alt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E83C96D6-6195-4AD9-A339-4285124EF639}" type="slidenum">
              <a:rPr lang="zh-TW" altLang="en-US" smtClean="0"/>
              <a:t>‹#›</a:t>
            </a:fld>
            <a:endParaRPr lang="zh-TW" alt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1583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3266305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401565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3C96D6-6195-4AD9-A339-4285124EF639}" type="slidenum">
              <a:rPr lang="zh-TW" altLang="en-US" smtClean="0"/>
              <a:t>‹#›</a:t>
            </a:fld>
            <a:endParaRPr lang="zh-TW" alt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9866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1284685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zh-TW" altLang="en-US"/>
              <a:t>按一下以編輯母片標題樣式</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
第二層
第三層
第四層
第五層</a:t>
            </a:r>
            <a:endParaRPr lang="en-US" dirty="0"/>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
第二層
第三層
第四層
第五層</a:t>
            </a:r>
            <a:endParaRPr lang="en-US" dirty="0"/>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
第二層
第三層
第四層
第五層</a:t>
            </a:r>
            <a:endParaRPr lang="en-US" dirty="0"/>
          </a:p>
        </p:txBody>
      </p:sp>
      <p:sp>
        <p:nvSpPr>
          <p:cNvPr id="3" name="Date Placeholder 2"/>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2254277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zh-TW" altLang="en-US"/>
              <a:t>按一下以編輯母片標題樣式</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
第二層
第三層
第四層
第五層</a:t>
            </a:r>
            <a:endParaRPr lang="en-US" dirty="0"/>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
第二層
第三層
第四層
第五層</a:t>
            </a:r>
            <a:endParaRPr lang="en-US" dirty="0"/>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
第二層
第三層
第四層
第五層</a:t>
            </a:r>
            <a:endParaRPr lang="en-US" dirty="0"/>
          </a:p>
        </p:txBody>
      </p:sp>
      <p:sp>
        <p:nvSpPr>
          <p:cNvPr id="3" name="Date Placeholder 2"/>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3275401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TW" altLang="en-US"/>
              <a:t>按一下以編輯母片標題樣式</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20255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zh-TW" altLang="en-US"/>
              <a:t>按一下以編輯母片標題樣式</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3317813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237871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按一下以編輯母片標題樣式</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2899920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130017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zh-TW" altLang="en-US"/>
              <a:t>編輯母片文字樣式
第二層
第三層
第四層
第五層</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2533063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12" name="Content Placeholder 3"/>
          <p:cNvSpPr>
            <a:spLocks noGrp="1"/>
          </p:cNvSpPr>
          <p:nvPr>
            <p:ph sz="quarter" idx="13"/>
          </p:nvPr>
        </p:nvSpPr>
        <p:spPr>
          <a:xfrm>
            <a:off x="685802" y="2861733"/>
            <a:ext cx="5088712" cy="2512852"/>
          </a:xfrm>
        </p:spPr>
        <p:txBody>
          <a:bodyPr anchor="t"/>
          <a:lstStyle/>
          <a:p>
            <a:pPr lvl="0"/>
            <a:r>
              <a:rPr lang="zh-TW" altLang="en-US"/>
              <a:t>編輯母片文字樣式
第二層
第三層
第四層
第五層</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13" name="Content Placeholder 5"/>
          <p:cNvSpPr>
            <a:spLocks noGrp="1"/>
          </p:cNvSpPr>
          <p:nvPr>
            <p:ph sz="quarter" idx="14"/>
          </p:nvPr>
        </p:nvSpPr>
        <p:spPr>
          <a:xfrm>
            <a:off x="5993969" y="2861733"/>
            <a:ext cx="5088713" cy="2512852"/>
          </a:xfrm>
        </p:spPr>
        <p:txBody>
          <a:bodyPr anchor="t"/>
          <a:lstStyle/>
          <a:p>
            <a:pPr lvl="0"/>
            <a:r>
              <a:rPr lang="zh-TW" altLang="en-US"/>
              <a:t>編輯母片文字樣式
第二層
第三層
第四層
第五層</a:t>
            </a:r>
            <a:endParaRPr lang="en-US" dirty="0"/>
          </a:p>
        </p:txBody>
      </p:sp>
      <p:sp>
        <p:nvSpPr>
          <p:cNvPr id="7" name="Date Placeholder 6"/>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2626768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136287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262319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zh-TW" altLang="en-US"/>
              <a:t>按一下以編輯母片標題樣式</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zh-TW" altLang="en-US"/>
              <a:t>編輯母片文字樣式
第二層
第三層
第四層
第五層</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381071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B63D853E-A986-46AA-B8E3-55BC49683EF1}" type="datetimeFigureOut">
              <a:rPr lang="zh-TW" altLang="en-US" smtClean="0"/>
              <a:t>2019/1/29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2869923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60000"/>
                    <a:lumOff val="40000"/>
                  </a:schemeClr>
                </a:solidFill>
              </a:defRPr>
            </a:lvl1pPr>
          </a:lstStyle>
          <a:p>
            <a:fld id="{B63D853E-A986-46AA-B8E3-55BC49683EF1}" type="datetimeFigureOut">
              <a:rPr lang="zh-TW" altLang="en-US" smtClean="0"/>
              <a:t>2019/1/29</a:t>
            </a:fld>
            <a:endParaRPr lang="zh-TW" alt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60000"/>
                    <a:lumOff val="40000"/>
                  </a:schemeClr>
                </a:solidFill>
              </a:defRPr>
            </a:lvl1pPr>
          </a:lstStyle>
          <a:p>
            <a:endParaRPr lang="zh-TW" alt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60000"/>
                    <a:lumOff val="40000"/>
                  </a:schemeClr>
                </a:solidFill>
              </a:defRPr>
            </a:lvl1pPr>
          </a:lstStyle>
          <a:p>
            <a:fld id="{E83C96D6-6195-4AD9-A339-4285124EF639}" type="slidenum">
              <a:rPr lang="zh-TW" altLang="en-US" smtClean="0"/>
              <a:t>‹#›</a:t>
            </a:fld>
            <a:endParaRPr lang="zh-TW" altLang="en-US"/>
          </a:p>
        </p:txBody>
      </p:sp>
    </p:spTree>
    <p:extLst>
      <p:ext uri="{BB962C8B-B14F-4D97-AF65-F5344CB8AC3E}">
        <p14:creationId xmlns:p14="http://schemas.microsoft.com/office/powerpoint/2010/main" val="3453427089"/>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Lst>
  <p:txStyles>
    <p:titleStyle>
      <a:lvl1pPr algn="l" defTabSz="914400" rtl="0" eaLnBrk="1" latinLnBrk="0" hangingPunct="1">
        <a:lnSpc>
          <a:spcPct val="90000"/>
        </a:lnSpc>
        <a:spcBef>
          <a:spcPct val="0"/>
        </a:spcBef>
        <a:buNone/>
        <a:defRPr sz="5400" kern="1200" cap="all" baseline="0">
          <a:solidFill>
            <a:srgbClr val="002060"/>
          </a:solidFill>
          <a:effectLst/>
          <a:latin typeface="Microsoft JhengHei" panose="020B0604030504040204" pitchFamily="34" charset="-120"/>
          <a:ea typeface="Microsoft JhengHei" panose="020B0604030504040204" pitchFamily="34" charset="-120"/>
          <a:cs typeface="+mj-cs"/>
        </a:defRPr>
      </a:lvl1pPr>
    </p:titleStyle>
    <p:bodyStyle>
      <a:lvl1pPr marL="228600" indent="-228600" algn="l" defTabSz="914400" rtl="0" eaLnBrk="1" latinLnBrk="0" hangingPunct="1">
        <a:lnSpc>
          <a:spcPct val="120000"/>
        </a:lnSpc>
        <a:spcBef>
          <a:spcPts val="1000"/>
        </a:spcBef>
        <a:buClr>
          <a:schemeClr val="accent1">
            <a:lumMod val="60000"/>
            <a:lumOff val="40000"/>
          </a:schemeClr>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矩形 4"/>
          <p:cNvSpPr/>
          <p:nvPr/>
        </p:nvSpPr>
        <p:spPr>
          <a:xfrm>
            <a:off x="206915" y="4405610"/>
            <a:ext cx="4378122" cy="923330"/>
          </a:xfrm>
          <a:prstGeom prst="rect">
            <a:avLst/>
          </a:prstGeom>
          <a:noFill/>
        </p:spPr>
        <p:txBody>
          <a:bodyPr wrap="none" lIns="91440" tIns="45720" rIns="91440" bIns="45720">
            <a:spAutoFit/>
          </a:bodyPr>
          <a:lstStyle/>
          <a:p>
            <a:pPr algn="ctr"/>
            <a:r>
              <a:rPr lang="zh-TW" altLang="en-US" sz="5400" b="1" spc="50" dirty="0">
                <a:ln w="19050" cmpd="sng">
                  <a:solidFill>
                    <a:schemeClr val="accent1"/>
                  </a:solidFill>
                  <a:prstDash val="solid"/>
                </a:ln>
                <a:solidFill>
                  <a:srgbClr val="70AD47">
                    <a:tint val="1000"/>
                  </a:srgbClr>
                </a:solidFill>
                <a:effectLst>
                  <a:glow rad="38100">
                    <a:schemeClr val="accent1">
                      <a:alpha val="40000"/>
                    </a:schemeClr>
                  </a:glow>
                </a:effectLst>
                <a:latin typeface="微軟正黑體" panose="020B0604030504040204" pitchFamily="34" charset="-120"/>
                <a:ea typeface="微軟正黑體" panose="020B0604030504040204" pitchFamily="34" charset="-120"/>
              </a:rPr>
              <a:t>中職賽事分析</a:t>
            </a:r>
            <a:endParaRPr lang="zh-TW" altLang="en-US" sz="5400" b="1" cap="none" spc="50" dirty="0">
              <a:ln w="19050" cmpd="sng">
                <a:solidFill>
                  <a:schemeClr val="accent1"/>
                </a:solidFill>
                <a:prstDash val="solid"/>
              </a:ln>
              <a:solidFill>
                <a:srgbClr val="70AD47">
                  <a:tint val="1000"/>
                </a:srgbClr>
              </a:solidFill>
              <a:effectLst>
                <a:glow rad="38100">
                  <a:schemeClr val="accent1">
                    <a:alpha val="40000"/>
                  </a:schemeClr>
                </a:glow>
              </a:effectLst>
              <a:latin typeface="微軟正黑體" panose="020B0604030504040204" pitchFamily="34" charset="-120"/>
              <a:ea typeface="微軟正黑體" panose="020B0604030504040204" pitchFamily="34" charset="-120"/>
            </a:endParaRPr>
          </a:p>
        </p:txBody>
      </p:sp>
      <p:sp>
        <p:nvSpPr>
          <p:cNvPr id="6" name="文字方塊 5"/>
          <p:cNvSpPr txBox="1"/>
          <p:nvPr/>
        </p:nvSpPr>
        <p:spPr>
          <a:xfrm>
            <a:off x="206915" y="5784083"/>
            <a:ext cx="2400016" cy="707886"/>
          </a:xfrm>
          <a:prstGeom prst="rect">
            <a:avLst/>
          </a:prstGeom>
          <a:noFill/>
        </p:spPr>
        <p:txBody>
          <a:bodyPr wrap="none" rtlCol="0">
            <a:spAutoFit/>
          </a:bodyPr>
          <a:lstStyle/>
          <a:p>
            <a:r>
              <a:rPr lang="en-US" altLang="zh-TW" sz="2000" dirty="0">
                <a:solidFill>
                  <a:schemeClr val="bg1"/>
                </a:solidFill>
                <a:latin typeface="微軟正黑體" panose="020B0604030504040204" pitchFamily="34" charset="-120"/>
                <a:ea typeface="微軟正黑體" panose="020B0604030504040204" pitchFamily="34" charset="-120"/>
              </a:rPr>
              <a:t>G10716011</a:t>
            </a:r>
            <a:r>
              <a:rPr lang="zh-TW" altLang="en-US" sz="2000" dirty="0">
                <a:solidFill>
                  <a:schemeClr val="bg1"/>
                </a:solidFill>
                <a:latin typeface="微軟正黑體" panose="020B0604030504040204" pitchFamily="34" charset="-120"/>
                <a:ea typeface="微軟正黑體" panose="020B0604030504040204" pitchFamily="34" charset="-120"/>
              </a:rPr>
              <a:t> 蕭子祺</a:t>
            </a:r>
            <a:endParaRPr lang="en-US" altLang="zh-TW" sz="2000" dirty="0">
              <a:solidFill>
                <a:schemeClr val="bg1"/>
              </a:solidFill>
              <a:latin typeface="微軟正黑體" panose="020B0604030504040204" pitchFamily="34" charset="-120"/>
              <a:ea typeface="微軟正黑體" panose="020B0604030504040204" pitchFamily="34" charset="-120"/>
            </a:endParaRPr>
          </a:p>
          <a:p>
            <a:r>
              <a:rPr lang="en-US" altLang="zh-TW" sz="2000" dirty="0">
                <a:solidFill>
                  <a:schemeClr val="bg1"/>
                </a:solidFill>
                <a:latin typeface="微軟正黑體" panose="020B0604030504040204" pitchFamily="34" charset="-120"/>
                <a:ea typeface="微軟正黑體" panose="020B0604030504040204" pitchFamily="34" charset="-120"/>
              </a:rPr>
              <a:t>G10716004 </a:t>
            </a:r>
            <a:r>
              <a:rPr lang="zh-CN" altLang="en-US" sz="2000" dirty="0">
                <a:solidFill>
                  <a:schemeClr val="bg1"/>
                </a:solidFill>
                <a:latin typeface="微軟正黑體" panose="020B0604030504040204" pitchFamily="34" charset="-120"/>
                <a:ea typeface="微軟正黑體" panose="020B0604030504040204" pitchFamily="34" charset="-120"/>
              </a:rPr>
              <a:t>林鈺家</a:t>
            </a:r>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77845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4F05F32-64FD-3E42-B01D-EA11F3BB577B}"/>
              </a:ext>
            </a:extLst>
          </p:cNvPr>
          <p:cNvPicPr>
            <a:picLocks noGrp="1" noChangeAspect="1"/>
          </p:cNvPicPr>
          <p:nvPr>
            <p:ph idx="4294967295"/>
          </p:nvPr>
        </p:nvPicPr>
        <p:blipFill>
          <a:blip r:embed="rId2"/>
          <a:stretch>
            <a:fillRect/>
          </a:stretch>
        </p:blipFill>
        <p:spPr>
          <a:xfrm>
            <a:off x="576648" y="1523407"/>
            <a:ext cx="10515600" cy="3989082"/>
          </a:xfrm>
          <a:prstGeom prst="rect">
            <a:avLst/>
          </a:prstGeom>
        </p:spPr>
      </p:pic>
      <p:sp>
        <p:nvSpPr>
          <p:cNvPr id="3" name="矩形 2"/>
          <p:cNvSpPr/>
          <p:nvPr/>
        </p:nvSpPr>
        <p:spPr>
          <a:xfrm>
            <a:off x="731108" y="328707"/>
            <a:ext cx="9920416" cy="461665"/>
          </a:xfrm>
          <a:prstGeom prst="rect">
            <a:avLst/>
          </a:prstGeom>
        </p:spPr>
        <p:txBody>
          <a:bodyPr wrap="square">
            <a:spAutoFit/>
          </a:bodyPr>
          <a:lstStyle/>
          <a:p>
            <a:r>
              <a:rPr lang="en-US" altLang="zh-TW" sz="2400" b="1" dirty="0">
                <a:solidFill>
                  <a:srgbClr val="000000"/>
                </a:solidFill>
                <a:latin typeface="微軟正黑體" panose="020B0604030504040204" pitchFamily="34" charset="-120"/>
                <a:ea typeface="微軟正黑體" panose="020B0604030504040204" pitchFamily="34" charset="-120"/>
              </a:rPr>
              <a:t>2018</a:t>
            </a:r>
            <a:r>
              <a:rPr lang="zh-TW" altLang="en-US" sz="2400" b="1" dirty="0">
                <a:solidFill>
                  <a:srgbClr val="000000"/>
                </a:solidFill>
                <a:latin typeface="微軟正黑體" panose="020B0604030504040204" pitchFamily="34" charset="-120"/>
                <a:ea typeface="微軟正黑體" panose="020B0604030504040204" pitchFamily="34" charset="-120"/>
              </a:rPr>
              <a:t>賽季期間</a:t>
            </a:r>
            <a:r>
              <a:rPr lang="en-US" altLang="zh-TW" sz="2400" b="1" dirty="0">
                <a:solidFill>
                  <a:srgbClr val="000000"/>
                </a:solidFill>
                <a:latin typeface="微軟正黑體" panose="020B0604030504040204" pitchFamily="34" charset="-120"/>
                <a:ea typeface="微軟正黑體" panose="020B0604030504040204" pitchFamily="34" charset="-120"/>
              </a:rPr>
              <a:t>(3-10</a:t>
            </a:r>
            <a:r>
              <a:rPr lang="zh-TW" altLang="en-US" sz="2400" b="1" dirty="0">
                <a:solidFill>
                  <a:srgbClr val="000000"/>
                </a:solidFill>
                <a:latin typeface="微軟正黑體" panose="020B0604030504040204" pitchFamily="34" charset="-120"/>
                <a:ea typeface="微軟正黑體" panose="020B0604030504040204" pitchFamily="34" charset="-120"/>
              </a:rPr>
              <a:t>月</a:t>
            </a:r>
            <a:r>
              <a:rPr lang="en-US" altLang="zh-TW" sz="2400" b="1" dirty="0" smtClean="0">
                <a:solidFill>
                  <a:srgbClr val="000000"/>
                </a:solidFill>
                <a:latin typeface="微軟正黑體" panose="020B0604030504040204" pitchFamily="34" charset="-120"/>
                <a:ea typeface="微軟正黑體" panose="020B0604030504040204" pitchFamily="34" charset="-120"/>
              </a:rPr>
              <a:t>)</a:t>
            </a:r>
            <a:r>
              <a:rPr lang="zh-TW" altLang="en-US" sz="2400" b="1" dirty="0">
                <a:solidFill>
                  <a:srgbClr val="000000"/>
                </a:solidFill>
                <a:latin typeface="微軟正黑體" panose="020B0604030504040204" pitchFamily="34" charset="-120"/>
                <a:ea typeface="微軟正黑體" panose="020B0604030504040204" pitchFamily="34" charset="-120"/>
              </a:rPr>
              <a:t>逐月各隊輸贏佔當月總比賽次數百分比</a:t>
            </a:r>
          </a:p>
        </p:txBody>
      </p:sp>
      <p:sp>
        <p:nvSpPr>
          <p:cNvPr id="4" name="矩形 3"/>
          <p:cNvSpPr/>
          <p:nvPr/>
        </p:nvSpPr>
        <p:spPr>
          <a:xfrm>
            <a:off x="4049829" y="1154075"/>
            <a:ext cx="4108817" cy="369332"/>
          </a:xfrm>
          <a:prstGeom prst="rect">
            <a:avLst/>
          </a:prstGeom>
        </p:spPr>
        <p:txBody>
          <a:bodyPr wrap="none">
            <a:spAutoFit/>
          </a:bodyPr>
          <a:lstStyle/>
          <a:p>
            <a:r>
              <a:rPr lang="zh-TW" altLang="en-US" b="1" dirty="0">
                <a:solidFill>
                  <a:srgbClr val="000000"/>
                </a:solidFill>
                <a:latin typeface="微軟正黑體" panose="020B0604030504040204" pitchFamily="34" charset="-120"/>
                <a:ea typeface="微軟正黑體" panose="020B0604030504040204" pitchFamily="34" charset="-120"/>
              </a:rPr>
              <a:t>逐月各隊輸贏佔當月總比賽次數百分比</a:t>
            </a:r>
          </a:p>
        </p:txBody>
      </p:sp>
      <p:sp>
        <p:nvSpPr>
          <p:cNvPr id="6" name="文字方塊 5"/>
          <p:cNvSpPr txBox="1"/>
          <p:nvPr/>
        </p:nvSpPr>
        <p:spPr>
          <a:xfrm>
            <a:off x="3541145" y="5904644"/>
            <a:ext cx="8008205" cy="369332"/>
          </a:xfrm>
          <a:prstGeom prst="rect">
            <a:avLst/>
          </a:prstGeom>
          <a:noFill/>
        </p:spPr>
        <p:txBody>
          <a:bodyPr wrap="square" rtlCol="0">
            <a:spAutoFit/>
          </a:bodyPr>
          <a:lstStyle/>
          <a:p>
            <a:r>
              <a:rPr lang="en-US" altLang="zh-TW" dirty="0" smtClean="0">
                <a:solidFill>
                  <a:schemeClr val="bg1"/>
                </a:solidFill>
              </a:rPr>
              <a:t>60%</a:t>
            </a:r>
            <a:r>
              <a:rPr lang="zh-TW" altLang="en-US" dirty="0" smtClean="0">
                <a:solidFill>
                  <a:schemeClr val="bg1"/>
                </a:solidFill>
              </a:rPr>
              <a:t>                                                 </a:t>
            </a:r>
            <a:r>
              <a:rPr lang="en-US" altLang="zh-TW" dirty="0" smtClean="0">
                <a:solidFill>
                  <a:schemeClr val="bg1"/>
                </a:solidFill>
              </a:rPr>
              <a:t>53%</a:t>
            </a:r>
            <a:r>
              <a:rPr lang="zh-TW" altLang="en-US" dirty="0" smtClean="0">
                <a:solidFill>
                  <a:schemeClr val="bg1"/>
                </a:solidFill>
              </a:rPr>
              <a:t>                                                   </a:t>
            </a:r>
            <a:r>
              <a:rPr lang="en-US" altLang="zh-TW" dirty="0" smtClean="0">
                <a:solidFill>
                  <a:schemeClr val="bg1"/>
                </a:solidFill>
              </a:rPr>
              <a:t>45%</a:t>
            </a:r>
            <a:r>
              <a:rPr lang="zh-TW" altLang="en-US" dirty="0" smtClean="0">
                <a:solidFill>
                  <a:schemeClr val="bg1"/>
                </a:solidFill>
              </a:rPr>
              <a:t>                                                </a:t>
            </a:r>
            <a:r>
              <a:rPr lang="en-US" altLang="zh-TW" dirty="0" smtClean="0">
                <a:solidFill>
                  <a:schemeClr val="bg1"/>
                </a:solidFill>
              </a:rPr>
              <a:t>40%</a:t>
            </a:r>
            <a:endParaRPr lang="zh-TW" altLang="en-US" dirty="0">
              <a:solidFill>
                <a:schemeClr val="bg1"/>
              </a:solidFill>
            </a:endParaRPr>
          </a:p>
        </p:txBody>
      </p:sp>
      <p:sp>
        <p:nvSpPr>
          <p:cNvPr id="7" name="圓角矩形 6"/>
          <p:cNvSpPr/>
          <p:nvPr/>
        </p:nvSpPr>
        <p:spPr>
          <a:xfrm>
            <a:off x="2204453" y="5874822"/>
            <a:ext cx="1389107" cy="395416"/>
          </a:xfrm>
          <a:prstGeom prst="roundRect">
            <a:avLst/>
          </a:prstGeom>
          <a:solidFill>
            <a:srgbClr val="72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chemeClr val="tx1"/>
                </a:solidFill>
              </a:rPr>
              <a:t>Lamigo</a:t>
            </a:r>
            <a:endParaRPr lang="zh-TW" altLang="en-US" dirty="0">
              <a:solidFill>
                <a:schemeClr val="tx1"/>
              </a:solidFill>
            </a:endParaRPr>
          </a:p>
        </p:txBody>
      </p:sp>
      <p:sp>
        <p:nvSpPr>
          <p:cNvPr id="8" name="圓角矩形 7"/>
          <p:cNvSpPr/>
          <p:nvPr/>
        </p:nvSpPr>
        <p:spPr>
          <a:xfrm>
            <a:off x="4545127" y="5891602"/>
            <a:ext cx="1389107" cy="395416"/>
          </a:xfrm>
          <a:prstGeom prst="roundRect">
            <a:avLst/>
          </a:prstGeom>
          <a:solidFill>
            <a:srgbClr val="FD88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微軟正黑體" panose="020B0604030504040204" pitchFamily="34" charset="-120"/>
                <a:ea typeface="微軟正黑體" panose="020B0604030504040204" pitchFamily="34" charset="-120"/>
              </a:rPr>
              <a:t>統一</a:t>
            </a:r>
            <a:r>
              <a:rPr lang="zh-TW" altLang="en-US" b="1" dirty="0">
                <a:solidFill>
                  <a:schemeClr val="tx1"/>
                </a:solidFill>
                <a:latin typeface="微軟正黑體" panose="020B0604030504040204" pitchFamily="34" charset="-120"/>
                <a:ea typeface="微軟正黑體" panose="020B0604030504040204" pitchFamily="34" charset="-120"/>
              </a:rPr>
              <a:t>獅</a:t>
            </a:r>
          </a:p>
        </p:txBody>
      </p:sp>
      <p:sp>
        <p:nvSpPr>
          <p:cNvPr id="9" name="圓角矩形 8"/>
          <p:cNvSpPr/>
          <p:nvPr/>
        </p:nvSpPr>
        <p:spPr>
          <a:xfrm>
            <a:off x="6938219" y="5885081"/>
            <a:ext cx="1389107" cy="395416"/>
          </a:xfrm>
          <a:prstGeom prst="roundRect">
            <a:avLst/>
          </a:prstGeom>
          <a:solidFill>
            <a:srgbClr val="6D8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微軟正黑體" panose="020B0604030504040204" pitchFamily="34" charset="-120"/>
                <a:ea typeface="微軟正黑體" panose="020B0604030504040204" pitchFamily="34" charset="-120"/>
              </a:rPr>
              <a:t>富邦</a:t>
            </a: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10" name="圓角矩形 9"/>
          <p:cNvSpPr/>
          <p:nvPr/>
        </p:nvSpPr>
        <p:spPr>
          <a:xfrm>
            <a:off x="9262417" y="5881821"/>
            <a:ext cx="1389107" cy="395416"/>
          </a:xfrm>
          <a:prstGeom prst="roundRect">
            <a:avLst/>
          </a:prstGeom>
          <a:solidFill>
            <a:srgbClr val="FEC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微軟正黑體" panose="020B0604030504040204" pitchFamily="34" charset="-120"/>
                <a:ea typeface="微軟正黑體" panose="020B0604030504040204" pitchFamily="34" charset="-120"/>
              </a:rPr>
              <a:t>兄弟</a:t>
            </a: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387229" y="5891302"/>
            <a:ext cx="1659429" cy="369332"/>
          </a:xfrm>
          <a:prstGeom prst="rect">
            <a:avLst/>
          </a:prstGeom>
          <a:noFill/>
        </p:spPr>
        <p:txBody>
          <a:bodyPr wrap="none" rtlCol="0">
            <a:spAutoFit/>
          </a:bodyPr>
          <a:lstStyle/>
          <a:p>
            <a:r>
              <a:rPr lang="en-US" altLang="zh-TW" b="1" dirty="0" smtClean="0">
                <a:solidFill>
                  <a:schemeClr val="bg1"/>
                </a:solidFill>
                <a:latin typeface="微軟正黑體" panose="020B0604030504040204" pitchFamily="34" charset="-120"/>
                <a:ea typeface="微軟正黑體" panose="020B0604030504040204" pitchFamily="34" charset="-120"/>
              </a:rPr>
              <a:t>2018</a:t>
            </a:r>
            <a:r>
              <a:rPr lang="zh-TW" altLang="en-US" b="1" dirty="0" smtClean="0">
                <a:solidFill>
                  <a:schemeClr val="bg1"/>
                </a:solidFill>
                <a:latin typeface="微軟正黑體" panose="020B0604030504040204" pitchFamily="34" charset="-120"/>
                <a:ea typeface="微軟正黑體" panose="020B0604030504040204" pitchFamily="34" charset="-120"/>
              </a:rPr>
              <a:t>賽季勝率</a:t>
            </a:r>
            <a:endParaRPr lang="zh-TW" altLang="en-US"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47126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6FF468CB-8C92-DA43-A32D-08DD77E67C0C}"/>
              </a:ext>
            </a:extLst>
          </p:cNvPr>
          <p:cNvPicPr>
            <a:picLocks noChangeAspect="1"/>
          </p:cNvPicPr>
          <p:nvPr/>
        </p:nvPicPr>
        <p:blipFill>
          <a:blip r:embed="rId2"/>
          <a:stretch>
            <a:fillRect/>
          </a:stretch>
        </p:blipFill>
        <p:spPr>
          <a:xfrm>
            <a:off x="6135460" y="1160034"/>
            <a:ext cx="5879765" cy="2672620"/>
          </a:xfrm>
          <a:prstGeom prst="rect">
            <a:avLst/>
          </a:prstGeom>
        </p:spPr>
      </p:pic>
      <p:pic>
        <p:nvPicPr>
          <p:cNvPr id="9" name="圖片 8">
            <a:extLst>
              <a:ext uri="{FF2B5EF4-FFF2-40B4-BE49-F238E27FC236}">
                <a16:creationId xmlns:a16="http://schemas.microsoft.com/office/drawing/2014/main" id="{C4067A2F-C94F-D043-AE0C-66A16980D369}"/>
              </a:ext>
            </a:extLst>
          </p:cNvPr>
          <p:cNvPicPr>
            <a:picLocks noChangeAspect="1"/>
          </p:cNvPicPr>
          <p:nvPr/>
        </p:nvPicPr>
        <p:blipFill>
          <a:blip r:embed="rId3"/>
          <a:stretch>
            <a:fillRect/>
          </a:stretch>
        </p:blipFill>
        <p:spPr>
          <a:xfrm>
            <a:off x="157489" y="3973673"/>
            <a:ext cx="5861673" cy="2646552"/>
          </a:xfrm>
          <a:prstGeom prst="rect">
            <a:avLst/>
          </a:prstGeom>
        </p:spPr>
      </p:pic>
      <p:pic>
        <p:nvPicPr>
          <p:cNvPr id="11" name="圖片 10">
            <a:extLst>
              <a:ext uri="{FF2B5EF4-FFF2-40B4-BE49-F238E27FC236}">
                <a16:creationId xmlns:a16="http://schemas.microsoft.com/office/drawing/2014/main" id="{D41EE415-4DC5-E042-9C58-25BF018ADAA9}"/>
              </a:ext>
            </a:extLst>
          </p:cNvPr>
          <p:cNvPicPr>
            <a:picLocks noChangeAspect="1"/>
          </p:cNvPicPr>
          <p:nvPr/>
        </p:nvPicPr>
        <p:blipFill>
          <a:blip r:embed="rId4"/>
          <a:stretch>
            <a:fillRect/>
          </a:stretch>
        </p:blipFill>
        <p:spPr>
          <a:xfrm>
            <a:off x="6135462" y="3973673"/>
            <a:ext cx="5904753" cy="2659185"/>
          </a:xfrm>
          <a:prstGeom prst="rect">
            <a:avLst/>
          </a:prstGeom>
        </p:spPr>
      </p:pic>
      <p:pic>
        <p:nvPicPr>
          <p:cNvPr id="5" name="內容版面配置區 4">
            <a:extLst>
              <a:ext uri="{FF2B5EF4-FFF2-40B4-BE49-F238E27FC236}">
                <a16:creationId xmlns:a16="http://schemas.microsoft.com/office/drawing/2014/main" id="{D9E36BBA-C901-4D4A-8F6C-B47D696907E2}"/>
              </a:ext>
            </a:extLst>
          </p:cNvPr>
          <p:cNvPicPr>
            <a:picLocks noGrp="1" noChangeAspect="1"/>
          </p:cNvPicPr>
          <p:nvPr>
            <p:ph idx="4294967295"/>
          </p:nvPr>
        </p:nvPicPr>
        <p:blipFill>
          <a:blip r:embed="rId5"/>
          <a:stretch>
            <a:fillRect/>
          </a:stretch>
        </p:blipFill>
        <p:spPr>
          <a:xfrm>
            <a:off x="157489" y="1172089"/>
            <a:ext cx="5861673" cy="2648509"/>
          </a:xfrm>
          <a:prstGeom prst="rect">
            <a:avLst/>
          </a:prstGeom>
        </p:spPr>
      </p:pic>
      <p:sp>
        <p:nvSpPr>
          <p:cNvPr id="4" name="矩形 3"/>
          <p:cNvSpPr/>
          <p:nvPr/>
        </p:nvSpPr>
        <p:spPr>
          <a:xfrm>
            <a:off x="206352" y="261336"/>
            <a:ext cx="7351693" cy="461665"/>
          </a:xfrm>
          <a:prstGeom prst="rect">
            <a:avLst/>
          </a:prstGeom>
        </p:spPr>
        <p:txBody>
          <a:bodyPr wrap="none">
            <a:spAutoFit/>
          </a:bodyPr>
          <a:lstStyle/>
          <a:p>
            <a:r>
              <a:rPr lang="en-US" altLang="zh-TW" sz="2400" b="1" dirty="0">
                <a:solidFill>
                  <a:schemeClr val="bg1"/>
                </a:solidFill>
                <a:latin typeface="微軟正黑體" panose="020B0604030504040204" pitchFamily="34" charset="-120"/>
                <a:ea typeface="微軟正黑體" panose="020B0604030504040204" pitchFamily="34" charset="-120"/>
              </a:rPr>
              <a:t>2018</a:t>
            </a:r>
            <a:r>
              <a:rPr lang="zh-TW" altLang="en-US" sz="2400" b="1" dirty="0">
                <a:solidFill>
                  <a:schemeClr val="bg1"/>
                </a:solidFill>
                <a:latin typeface="微軟正黑體" panose="020B0604030504040204" pitchFamily="34" charset="-120"/>
                <a:ea typeface="微軟正黑體" panose="020B0604030504040204" pitchFamily="34" charset="-120"/>
              </a:rPr>
              <a:t>賽季期間</a:t>
            </a:r>
            <a:r>
              <a:rPr lang="en-US" altLang="zh-TW" sz="2400" b="1" dirty="0">
                <a:solidFill>
                  <a:schemeClr val="bg1"/>
                </a:solidFill>
                <a:latin typeface="微軟正黑體" panose="020B0604030504040204" pitchFamily="34" charset="-120"/>
                <a:ea typeface="微軟正黑體" panose="020B0604030504040204" pitchFamily="34" charset="-120"/>
              </a:rPr>
              <a:t>(3-10</a:t>
            </a:r>
            <a:r>
              <a:rPr lang="zh-TW" altLang="en-US" sz="2400" b="1" dirty="0">
                <a:solidFill>
                  <a:schemeClr val="bg1"/>
                </a:solidFill>
                <a:latin typeface="微軟正黑體" panose="020B0604030504040204" pitchFamily="34" charset="-120"/>
                <a:ea typeface="微軟正黑體" panose="020B0604030504040204" pitchFamily="34" charset="-120"/>
              </a:rPr>
              <a:t>月</a:t>
            </a:r>
            <a:r>
              <a:rPr lang="en-US" altLang="zh-TW" sz="2400" b="1" dirty="0">
                <a:solidFill>
                  <a:schemeClr val="bg1"/>
                </a:solidFill>
                <a:latin typeface="微軟正黑體" panose="020B0604030504040204" pitchFamily="34" charset="-120"/>
                <a:ea typeface="微軟正黑體" panose="020B0604030504040204" pitchFamily="34" charset="-120"/>
              </a:rPr>
              <a:t>)</a:t>
            </a:r>
            <a:r>
              <a:rPr lang="zh-TW" altLang="en-US" sz="2400" b="1" dirty="0" smtClean="0">
                <a:solidFill>
                  <a:schemeClr val="bg1"/>
                </a:solidFill>
                <a:latin typeface="微軟正黑體" panose="020B0604030504040204" pitchFamily="34" charset="-120"/>
                <a:ea typeface="微軟正黑體" panose="020B0604030504040204" pitchFamily="34" charset="-120"/>
              </a:rPr>
              <a:t>逐月某隊與其他各隊輸贏</a:t>
            </a:r>
            <a:r>
              <a:rPr lang="zh-TW" altLang="en-US" sz="2400" b="1" dirty="0">
                <a:solidFill>
                  <a:schemeClr val="bg1"/>
                </a:solidFill>
                <a:latin typeface="微軟正黑體" panose="020B0604030504040204" pitchFamily="34" charset="-120"/>
                <a:ea typeface="微軟正黑體" panose="020B0604030504040204" pitchFamily="34" charset="-120"/>
              </a:rPr>
              <a:t>次數</a:t>
            </a:r>
          </a:p>
        </p:txBody>
      </p:sp>
    </p:spTree>
    <p:extLst>
      <p:ext uri="{BB962C8B-B14F-4D97-AF65-F5344CB8AC3E}">
        <p14:creationId xmlns:p14="http://schemas.microsoft.com/office/powerpoint/2010/main" val="1531276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2u4kefljajflwe</a:t>
            </a:r>
            <a:endParaRPr lang="zh-TW" altLang="en-US" dirty="0"/>
          </a:p>
        </p:txBody>
      </p:sp>
      <p:sp>
        <p:nvSpPr>
          <p:cNvPr id="8" name="矩形 7"/>
          <p:cNvSpPr/>
          <p:nvPr/>
        </p:nvSpPr>
        <p:spPr>
          <a:xfrm>
            <a:off x="8443784" y="-295"/>
            <a:ext cx="376262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8759101" y="188462"/>
            <a:ext cx="2957759" cy="1200329"/>
          </a:xfrm>
          <a:prstGeom prst="rect">
            <a:avLst/>
          </a:prstGeom>
        </p:spPr>
        <p:txBody>
          <a:bodyPr wrap="square">
            <a:spAutoFit/>
          </a:bodyPr>
          <a:lstStyle/>
          <a:p>
            <a:r>
              <a:rPr lang="en-US" altLang="zh-TW" sz="2400" b="1" dirty="0" smtClean="0">
                <a:solidFill>
                  <a:schemeClr val="bg1"/>
                </a:solidFill>
                <a:latin typeface="微軟正黑體" panose="020B0604030504040204" pitchFamily="34" charset="-120"/>
                <a:ea typeface="微軟正黑體" panose="020B0604030504040204" pitchFamily="34" charset="-120"/>
              </a:rPr>
              <a:t>4</a:t>
            </a:r>
            <a:r>
              <a:rPr lang="zh-TW" altLang="en-US" sz="2400" b="1" dirty="0" smtClean="0">
                <a:solidFill>
                  <a:schemeClr val="bg1"/>
                </a:solidFill>
                <a:latin typeface="微軟正黑體" panose="020B0604030504040204" pitchFamily="34" charset="-120"/>
                <a:ea typeface="微軟正黑體" panose="020B0604030504040204" pitchFamily="34" charset="-120"/>
              </a:rPr>
              <a:t>月</a:t>
            </a:r>
            <a:endParaRPr lang="en-US" altLang="zh-TW" sz="2400" b="1" dirty="0" smtClean="0">
              <a:solidFill>
                <a:schemeClr val="bg1"/>
              </a:solidFill>
              <a:latin typeface="微軟正黑體" panose="020B0604030504040204" pitchFamily="34" charset="-120"/>
              <a:ea typeface="微軟正黑體" panose="020B0604030504040204" pitchFamily="34" charset="-120"/>
            </a:endParaRPr>
          </a:p>
          <a:p>
            <a:r>
              <a:rPr lang="zh-TW" altLang="en-US" sz="2400" b="1" dirty="0" smtClean="0">
                <a:solidFill>
                  <a:schemeClr val="bg1"/>
                </a:solidFill>
                <a:latin typeface="微軟正黑體" panose="020B0604030504040204" pitchFamily="34" charset="-120"/>
                <a:ea typeface="微軟正黑體" panose="020B0604030504040204" pitchFamily="34" charset="-120"/>
              </a:rPr>
              <a:t>中</a:t>
            </a:r>
            <a:r>
              <a:rPr lang="zh-TW" altLang="en-US" sz="2400" b="1" dirty="0">
                <a:solidFill>
                  <a:schemeClr val="bg1"/>
                </a:solidFill>
                <a:latin typeface="微軟正黑體" panose="020B0604030504040204" pitchFamily="34" charset="-120"/>
                <a:ea typeface="微軟正黑體" panose="020B0604030504040204" pitchFamily="34" charset="-120"/>
              </a:rPr>
              <a:t>職各隊在主客場</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勝和敗次數</a:t>
            </a:r>
          </a:p>
        </p:txBody>
      </p:sp>
      <p:grpSp>
        <p:nvGrpSpPr>
          <p:cNvPr id="12" name="群組 11"/>
          <p:cNvGrpSpPr/>
          <p:nvPr/>
        </p:nvGrpSpPr>
        <p:grpSpPr>
          <a:xfrm>
            <a:off x="9154079" y="1973868"/>
            <a:ext cx="2535165" cy="1037967"/>
            <a:chOff x="9688073" y="2009514"/>
            <a:chExt cx="2347785" cy="1037967"/>
          </a:xfrm>
        </p:grpSpPr>
        <p:sp>
          <p:nvSpPr>
            <p:cNvPr id="13" name="矩形 12"/>
            <p:cNvSpPr/>
            <p:nvPr/>
          </p:nvSpPr>
          <p:spPr>
            <a:xfrm>
              <a:off x="9820443" y="2200129"/>
              <a:ext cx="2215415" cy="707886"/>
            </a:xfrm>
            <a:prstGeom prst="rect">
              <a:avLst/>
            </a:prstGeom>
          </p:spPr>
          <p:txBody>
            <a:bodyPr wrap="square">
              <a:spAutoFit/>
            </a:bodyPr>
            <a:lstStyle/>
            <a:p>
              <a:r>
                <a:rPr lang="en-US" altLang="zh-TW" sz="2000" b="1" dirty="0" smtClean="0">
                  <a:solidFill>
                    <a:schemeClr val="bg1"/>
                  </a:solidFill>
                  <a:latin typeface="微軟正黑體" panose="020B0604030504040204" pitchFamily="34" charset="-120"/>
                  <a:ea typeface="微軟正黑體" panose="020B0604030504040204" pitchFamily="34" charset="-120"/>
                </a:rPr>
                <a:t>4</a:t>
              </a:r>
              <a:r>
                <a:rPr lang="zh-TW" altLang="en-US" sz="2000" b="1" dirty="0" smtClean="0">
                  <a:solidFill>
                    <a:schemeClr val="bg1"/>
                  </a:solidFill>
                  <a:latin typeface="微軟正黑體" panose="020B0604030504040204" pitchFamily="34" charset="-120"/>
                  <a:ea typeface="微軟正黑體" panose="020B0604030504040204" pitchFamily="34" charset="-120"/>
                </a:rPr>
                <a:t>月的戰績影響</a:t>
              </a:r>
              <a:r>
                <a:rPr lang="en-US" altLang="zh-TW" sz="2000" b="1" dirty="0" smtClean="0">
                  <a:solidFill>
                    <a:schemeClr val="bg1"/>
                  </a:solidFill>
                  <a:latin typeface="微軟正黑體" panose="020B0604030504040204" pitchFamily="34" charset="-120"/>
                  <a:ea typeface="微軟正黑體" panose="020B0604030504040204" pitchFamily="34" charset="-120"/>
                </a:rPr>
                <a:t>2018</a:t>
              </a:r>
              <a:r>
                <a:rPr lang="zh-TW" altLang="en-US" sz="2000" b="1" dirty="0" smtClean="0">
                  <a:solidFill>
                    <a:schemeClr val="bg1"/>
                  </a:solidFill>
                  <a:latin typeface="微軟正黑體" panose="020B0604030504040204" pitchFamily="34" charset="-120"/>
                  <a:ea typeface="微軟正黑體" panose="020B0604030504040204" pitchFamily="34" charset="-120"/>
                </a:rPr>
                <a:t>全年戰績程度</a:t>
              </a: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sp>
          <p:nvSpPr>
            <p:cNvPr id="14" name="矩形 13"/>
            <p:cNvSpPr/>
            <p:nvPr/>
          </p:nvSpPr>
          <p:spPr>
            <a:xfrm>
              <a:off x="9688073" y="2009514"/>
              <a:ext cx="2347784" cy="103796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9026550" y="4599833"/>
            <a:ext cx="2790221" cy="1754326"/>
          </a:xfrm>
          <a:prstGeom prst="rect">
            <a:avLst/>
          </a:prstGeom>
        </p:spPr>
        <p:txBody>
          <a:bodyPr wrap="square">
            <a:spAutoFit/>
          </a:bodyPr>
          <a:lstStyle/>
          <a:p>
            <a:pPr marL="171450" indent="-171450">
              <a:buFont typeface="Wingdings" panose="05000000000000000000" pitchFamily="2" charset="2"/>
              <a:buChar char="n"/>
            </a:pPr>
            <a:r>
              <a:rPr lang="en-US" altLang="zh-TW" sz="1200" b="1" dirty="0" err="1" smtClean="0">
                <a:solidFill>
                  <a:schemeClr val="bg1"/>
                </a:solidFill>
                <a:latin typeface="微軟正黑體" panose="020B0604030504040204" pitchFamily="34" charset="-120"/>
                <a:ea typeface="微軟正黑體" panose="020B0604030504040204" pitchFamily="34" charset="-120"/>
              </a:rPr>
              <a:t>Lamigo</a:t>
            </a:r>
            <a:r>
              <a:rPr lang="zh-TW" altLang="en-US" sz="1200" b="1" dirty="0" smtClean="0">
                <a:solidFill>
                  <a:schemeClr val="bg1"/>
                </a:solidFill>
                <a:latin typeface="微軟正黑體" panose="020B0604030504040204" pitchFamily="34" charset="-120"/>
                <a:ea typeface="微軟正黑體" panose="020B0604030504040204" pitchFamily="34" charset="-120"/>
              </a:rPr>
              <a:t>勝率比較高的原因，其一是受主客場影響</a:t>
            </a:r>
            <a:r>
              <a:rPr lang="en-US" altLang="zh-TW" sz="1200" b="1" dirty="0" smtClean="0">
                <a:solidFill>
                  <a:schemeClr val="bg1"/>
                </a:solidFill>
                <a:latin typeface="微軟正黑體" panose="020B0604030504040204" pitchFamily="34" charset="-120"/>
                <a:ea typeface="微軟正黑體" panose="020B0604030504040204" pitchFamily="34" charset="-120"/>
              </a:rPr>
              <a:t>(14</a:t>
            </a:r>
            <a:r>
              <a:rPr lang="zh-TW" altLang="en-US" sz="1200" b="1" dirty="0" smtClean="0">
                <a:solidFill>
                  <a:schemeClr val="bg1"/>
                </a:solidFill>
                <a:latin typeface="微軟正黑體" panose="020B0604030504040204" pitchFamily="34" charset="-120"/>
                <a:ea typeface="微軟正黑體" panose="020B0604030504040204" pitchFamily="34" charset="-120"/>
              </a:rPr>
              <a:t>場主場</a:t>
            </a:r>
            <a:r>
              <a:rPr lang="en-US" altLang="zh-TW" sz="1200" b="1" dirty="0" smtClean="0">
                <a:solidFill>
                  <a:schemeClr val="bg1"/>
                </a:solidFill>
                <a:latin typeface="微軟正黑體" panose="020B0604030504040204" pitchFamily="34" charset="-120"/>
                <a:ea typeface="微軟正黑體" panose="020B0604030504040204" pitchFamily="34" charset="-120"/>
              </a:rPr>
              <a:t>, 6</a:t>
            </a:r>
            <a:r>
              <a:rPr lang="zh-TW" altLang="en-US" sz="1200" b="1" dirty="0" smtClean="0">
                <a:solidFill>
                  <a:schemeClr val="bg1"/>
                </a:solidFill>
                <a:latin typeface="微軟正黑體" panose="020B0604030504040204" pitchFamily="34" charset="-120"/>
                <a:ea typeface="微軟正黑體" panose="020B0604030504040204" pitchFamily="34" charset="-120"/>
              </a:rPr>
              <a:t>場客場</a:t>
            </a:r>
            <a:r>
              <a:rPr lang="en-US" altLang="zh-TW" sz="1200" b="1" dirty="0" smtClean="0">
                <a:solidFill>
                  <a:schemeClr val="bg1"/>
                </a:solidFill>
                <a:latin typeface="微軟正黑體" panose="020B0604030504040204" pitchFamily="34" charset="-120"/>
                <a:ea typeface="微軟正黑體" panose="020B0604030504040204" pitchFamily="34" charset="-120"/>
              </a:rPr>
              <a:t>)</a:t>
            </a:r>
          </a:p>
          <a:p>
            <a:r>
              <a:rPr lang="zh-TW" altLang="en-US" sz="1200" b="1" dirty="0" smtClean="0">
                <a:solidFill>
                  <a:schemeClr val="bg1"/>
                </a:solidFill>
                <a:latin typeface="微軟正黑體" panose="020B0604030504040204" pitchFamily="34" charset="-120"/>
                <a:ea typeface="微軟正黑體" panose="020B0604030504040204" pitchFamily="34" charset="-120"/>
              </a:rPr>
              <a:t>    其二是贏兄弟及統一較多</a:t>
            </a:r>
            <a:endParaRPr lang="zh-TW" altLang="en-US" sz="1200" b="1" dirty="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200" b="1" dirty="0" smtClean="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200" b="1" dirty="0" smtClean="0">
                <a:solidFill>
                  <a:schemeClr val="bg1"/>
                </a:solidFill>
                <a:latin typeface="微軟正黑體" panose="020B0604030504040204" pitchFamily="34" charset="-120"/>
                <a:ea typeface="微軟正黑體" panose="020B0604030504040204" pitchFamily="34" charset="-120"/>
              </a:rPr>
              <a:t>富邦不受到</a:t>
            </a:r>
            <a:r>
              <a:rPr lang="en-US" altLang="zh-TW" sz="1200" b="1" dirty="0" err="1" smtClean="0">
                <a:solidFill>
                  <a:schemeClr val="bg1"/>
                </a:solidFill>
                <a:latin typeface="微軟正黑體" panose="020B0604030504040204" pitchFamily="34" charset="-120"/>
                <a:ea typeface="微軟正黑體" panose="020B0604030504040204" pitchFamily="34" charset="-120"/>
              </a:rPr>
              <a:t>Lamigo</a:t>
            </a:r>
            <a:r>
              <a:rPr lang="zh-TW" altLang="en-US" sz="1200" b="1" dirty="0" smtClean="0">
                <a:solidFill>
                  <a:schemeClr val="bg1"/>
                </a:solidFill>
                <a:latin typeface="微軟正黑體" panose="020B0604030504040204" pitchFamily="34" charset="-120"/>
                <a:ea typeface="微軟正黑體" panose="020B0604030504040204" pitchFamily="34" charset="-120"/>
              </a:rPr>
              <a:t>主客場影響</a:t>
            </a:r>
            <a:r>
              <a:rPr lang="en-US" altLang="zh-TW" sz="1200" b="1" dirty="0" smtClean="0">
                <a:solidFill>
                  <a:schemeClr val="bg1"/>
                </a:solidFill>
                <a:latin typeface="微軟正黑體" panose="020B0604030504040204" pitchFamily="34" charset="-120"/>
                <a:ea typeface="微軟正黑體" panose="020B0604030504040204" pitchFamily="34" charset="-120"/>
              </a:rPr>
              <a:t>, </a:t>
            </a:r>
            <a:r>
              <a:rPr lang="zh-TW" altLang="en-US" sz="1200" b="1" dirty="0" smtClean="0">
                <a:solidFill>
                  <a:schemeClr val="bg1"/>
                </a:solidFill>
                <a:latin typeface="微軟正黑體" panose="020B0604030504040204" pitchFamily="34" charset="-120"/>
                <a:ea typeface="微軟正黑體" panose="020B0604030504040204" pitchFamily="34" charset="-120"/>
              </a:rPr>
              <a:t>但是富邦</a:t>
            </a:r>
            <a:r>
              <a:rPr lang="en-US" altLang="zh-TW" sz="1200" b="1" dirty="0" smtClean="0">
                <a:solidFill>
                  <a:schemeClr val="bg1"/>
                </a:solidFill>
                <a:latin typeface="微軟正黑體" panose="020B0604030504040204" pitchFamily="34" charset="-120"/>
                <a:ea typeface="微軟正黑體" panose="020B0604030504040204" pitchFamily="34" charset="-120"/>
              </a:rPr>
              <a:t>4</a:t>
            </a:r>
            <a:r>
              <a:rPr lang="zh-TW" altLang="en-US" sz="1200" b="1" dirty="0" smtClean="0">
                <a:solidFill>
                  <a:schemeClr val="bg1"/>
                </a:solidFill>
                <a:latin typeface="微軟正黑體" panose="020B0604030504040204" pitchFamily="34" charset="-120"/>
                <a:ea typeface="微軟正黑體" panose="020B0604030504040204" pitchFamily="34" charset="-120"/>
              </a:rPr>
              <a:t>月跟統一比的</a:t>
            </a:r>
            <a:r>
              <a:rPr lang="en-US" altLang="zh-TW" sz="1200" b="1" dirty="0" smtClean="0">
                <a:solidFill>
                  <a:schemeClr val="bg1"/>
                </a:solidFill>
                <a:latin typeface="微軟正黑體" panose="020B0604030504040204" pitchFamily="34" charset="-120"/>
                <a:ea typeface="微軟正黑體" panose="020B0604030504040204" pitchFamily="34" charset="-120"/>
              </a:rPr>
              <a:t>8</a:t>
            </a:r>
            <a:r>
              <a:rPr lang="zh-TW" altLang="en-US" sz="1200" b="1" dirty="0" smtClean="0">
                <a:solidFill>
                  <a:schemeClr val="bg1"/>
                </a:solidFill>
                <a:latin typeface="微軟正黑體" panose="020B0604030504040204" pitchFamily="34" charset="-120"/>
                <a:ea typeface="微軟正黑體" panose="020B0604030504040204" pitchFamily="34" charset="-120"/>
              </a:rPr>
              <a:t>場比賽全輸</a:t>
            </a:r>
            <a:endParaRPr lang="en-US" altLang="zh-TW" sz="1200" b="1" dirty="0" smtClean="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200" b="1" dirty="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200" b="1" dirty="0" smtClean="0">
                <a:solidFill>
                  <a:schemeClr val="bg1"/>
                </a:solidFill>
                <a:latin typeface="微軟正黑體" panose="020B0604030504040204" pitchFamily="34" charset="-120"/>
                <a:ea typeface="微軟正黑體" panose="020B0604030504040204" pitchFamily="34" charset="-120"/>
              </a:rPr>
              <a:t>兄弟也蠻受到主客場影響</a:t>
            </a:r>
            <a:r>
              <a:rPr lang="en-US" altLang="zh-TW" sz="1200" b="1" dirty="0" smtClean="0">
                <a:solidFill>
                  <a:schemeClr val="bg1"/>
                </a:solidFill>
                <a:latin typeface="微軟正黑體" panose="020B0604030504040204" pitchFamily="34" charset="-120"/>
                <a:ea typeface="微軟正黑體" panose="020B0604030504040204" pitchFamily="34" charset="-120"/>
              </a:rPr>
              <a:t>(6</a:t>
            </a:r>
            <a:r>
              <a:rPr lang="zh-TW" altLang="en-US" sz="1200" b="1" dirty="0" smtClean="0">
                <a:solidFill>
                  <a:schemeClr val="bg1"/>
                </a:solidFill>
                <a:latin typeface="微軟正黑體" panose="020B0604030504040204" pitchFamily="34" charset="-120"/>
                <a:ea typeface="微軟正黑體" panose="020B0604030504040204" pitchFamily="34" charset="-120"/>
              </a:rPr>
              <a:t>場主場</a:t>
            </a:r>
            <a:r>
              <a:rPr lang="en-US" altLang="zh-TW" sz="1200" b="1" dirty="0" smtClean="0">
                <a:solidFill>
                  <a:schemeClr val="bg1"/>
                </a:solidFill>
                <a:latin typeface="微軟正黑體" panose="020B0604030504040204" pitchFamily="34" charset="-120"/>
                <a:ea typeface="微軟正黑體" panose="020B0604030504040204" pitchFamily="34" charset="-120"/>
              </a:rPr>
              <a:t>,14</a:t>
            </a:r>
            <a:r>
              <a:rPr lang="zh-TW" altLang="en-US" sz="1200" b="1" dirty="0" smtClean="0">
                <a:solidFill>
                  <a:schemeClr val="bg1"/>
                </a:solidFill>
                <a:latin typeface="微軟正黑體" panose="020B0604030504040204" pitchFamily="34" charset="-120"/>
                <a:ea typeface="微軟正黑體" panose="020B0604030504040204" pitchFamily="34" charset="-120"/>
              </a:rPr>
              <a:t>場客場</a:t>
            </a:r>
            <a:r>
              <a:rPr lang="en-US" altLang="zh-TW" sz="1200" b="1" dirty="0" smtClean="0">
                <a:solidFill>
                  <a:schemeClr val="bg1"/>
                </a:solidFill>
                <a:latin typeface="微軟正黑體" panose="020B0604030504040204" pitchFamily="34" charset="-120"/>
                <a:ea typeface="微軟正黑體" panose="020B0604030504040204" pitchFamily="34" charset="-120"/>
              </a:rPr>
              <a:t>),</a:t>
            </a:r>
            <a:r>
              <a:rPr lang="zh-TW" altLang="en-US" sz="1200" b="1" dirty="0" smtClean="0">
                <a:solidFill>
                  <a:schemeClr val="bg1"/>
                </a:solidFill>
                <a:latin typeface="微軟正黑體" panose="020B0604030504040204" pitchFamily="34" charset="-120"/>
                <a:ea typeface="微軟正黑體" panose="020B0604030504040204" pitchFamily="34" charset="-120"/>
              </a:rPr>
              <a:t> 還有輸給</a:t>
            </a:r>
            <a:r>
              <a:rPr lang="en-US" altLang="zh-TW" sz="1200" b="1" dirty="0" err="1" smtClean="0">
                <a:solidFill>
                  <a:schemeClr val="bg1"/>
                </a:solidFill>
                <a:latin typeface="微軟正黑體" panose="020B0604030504040204" pitchFamily="34" charset="-120"/>
                <a:ea typeface="微軟正黑體" panose="020B0604030504040204" pitchFamily="34" charset="-120"/>
              </a:rPr>
              <a:t>Lamigo</a:t>
            </a:r>
            <a:r>
              <a:rPr lang="zh-TW" altLang="en-US" sz="1200" b="1" dirty="0" smtClean="0">
                <a:solidFill>
                  <a:schemeClr val="bg1"/>
                </a:solidFill>
                <a:latin typeface="微軟正黑體" panose="020B0604030504040204" pitchFamily="34" charset="-120"/>
                <a:ea typeface="微軟正黑體" panose="020B0604030504040204" pitchFamily="34" charset="-120"/>
              </a:rPr>
              <a:t>很多</a:t>
            </a:r>
            <a:endParaRPr lang="zh-TW" altLang="en-US" sz="1200" b="1" dirty="0">
              <a:solidFill>
                <a:schemeClr val="bg1"/>
              </a:solidFill>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C343E805-FA0A-1C41-82E0-38FBC5402BA3}"/>
              </a:ext>
            </a:extLst>
          </p:cNvPr>
          <p:cNvPicPr>
            <a:picLocks noChangeAspect="1"/>
          </p:cNvPicPr>
          <p:nvPr/>
        </p:nvPicPr>
        <p:blipFill>
          <a:blip r:embed="rId2"/>
          <a:stretch>
            <a:fillRect/>
          </a:stretch>
        </p:blipFill>
        <p:spPr>
          <a:xfrm>
            <a:off x="729809" y="0"/>
            <a:ext cx="3063277" cy="3233933"/>
          </a:xfrm>
          <a:prstGeom prst="rect">
            <a:avLst/>
          </a:prstGeom>
        </p:spPr>
      </p:pic>
      <p:pic>
        <p:nvPicPr>
          <p:cNvPr id="16" name="圖片 15">
            <a:extLst>
              <a:ext uri="{FF2B5EF4-FFF2-40B4-BE49-F238E27FC236}">
                <a16:creationId xmlns:a16="http://schemas.microsoft.com/office/drawing/2014/main" id="{C04548EC-A76B-1943-8AC8-D4B8D62CD96B}"/>
              </a:ext>
            </a:extLst>
          </p:cNvPr>
          <p:cNvPicPr>
            <a:picLocks noChangeAspect="1"/>
          </p:cNvPicPr>
          <p:nvPr/>
        </p:nvPicPr>
        <p:blipFill>
          <a:blip r:embed="rId3"/>
          <a:stretch>
            <a:fillRect/>
          </a:stretch>
        </p:blipFill>
        <p:spPr>
          <a:xfrm>
            <a:off x="4624996" y="0"/>
            <a:ext cx="3302195" cy="3233933"/>
          </a:xfrm>
          <a:prstGeom prst="rect">
            <a:avLst/>
          </a:prstGeom>
        </p:spPr>
      </p:pic>
      <p:pic>
        <p:nvPicPr>
          <p:cNvPr id="17" name="圖片 16">
            <a:extLst>
              <a:ext uri="{FF2B5EF4-FFF2-40B4-BE49-F238E27FC236}">
                <a16:creationId xmlns:a16="http://schemas.microsoft.com/office/drawing/2014/main" id="{D48AA0B0-F246-154F-B27E-92949BE0CC55}"/>
              </a:ext>
            </a:extLst>
          </p:cNvPr>
          <p:cNvPicPr>
            <a:picLocks noChangeAspect="1"/>
          </p:cNvPicPr>
          <p:nvPr/>
        </p:nvPicPr>
        <p:blipFill>
          <a:blip r:embed="rId4"/>
          <a:stretch>
            <a:fillRect/>
          </a:stretch>
        </p:blipFill>
        <p:spPr>
          <a:xfrm>
            <a:off x="824995" y="3598469"/>
            <a:ext cx="3037678" cy="3259531"/>
          </a:xfrm>
          <a:prstGeom prst="rect">
            <a:avLst/>
          </a:prstGeom>
        </p:spPr>
      </p:pic>
      <p:pic>
        <p:nvPicPr>
          <p:cNvPr id="18" name="圖片 17">
            <a:extLst>
              <a:ext uri="{FF2B5EF4-FFF2-40B4-BE49-F238E27FC236}">
                <a16:creationId xmlns:a16="http://schemas.microsoft.com/office/drawing/2014/main" id="{ECB13A65-6C6E-5E48-B0EE-F47359E27653}"/>
              </a:ext>
            </a:extLst>
          </p:cNvPr>
          <p:cNvPicPr>
            <a:picLocks noChangeAspect="1"/>
          </p:cNvPicPr>
          <p:nvPr/>
        </p:nvPicPr>
        <p:blipFill>
          <a:blip r:embed="rId5"/>
          <a:stretch>
            <a:fillRect/>
          </a:stretch>
        </p:blipFill>
        <p:spPr>
          <a:xfrm>
            <a:off x="4757255" y="3598469"/>
            <a:ext cx="3037678" cy="3250998"/>
          </a:xfrm>
          <a:prstGeom prst="rect">
            <a:avLst/>
          </a:prstGeom>
        </p:spPr>
      </p:pic>
      <p:sp>
        <p:nvSpPr>
          <p:cNvPr id="21" name="矩形 20"/>
          <p:cNvSpPr/>
          <p:nvPr/>
        </p:nvSpPr>
        <p:spPr>
          <a:xfrm>
            <a:off x="8696719" y="3787527"/>
            <a:ext cx="3509688" cy="338554"/>
          </a:xfrm>
          <a:prstGeom prst="rect">
            <a:avLst/>
          </a:prstGeom>
        </p:spPr>
        <p:txBody>
          <a:bodyPr wrap="square">
            <a:spAutoFit/>
          </a:bodyPr>
          <a:lstStyle/>
          <a:p>
            <a:r>
              <a:rPr lang="en-US" altLang="zh-TW" sz="1600" b="1" dirty="0" smtClean="0">
                <a:solidFill>
                  <a:schemeClr val="bg1"/>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1600" b="1" dirty="0" smtClean="0">
                <a:solidFill>
                  <a:schemeClr val="bg1"/>
                </a:solidFill>
                <a:latin typeface="微軟正黑體" panose="020B0604030504040204" pitchFamily="34" charset="-120"/>
                <a:ea typeface="微軟正黑體" panose="020B0604030504040204" pitchFamily="34" charset="-120"/>
              </a:rPr>
              <a:t>4</a:t>
            </a:r>
            <a:r>
              <a:rPr lang="zh-TW" altLang="en-US" sz="1600" b="1" dirty="0" smtClean="0">
                <a:solidFill>
                  <a:schemeClr val="bg1"/>
                </a:solidFill>
                <a:latin typeface="微軟正黑體" panose="020B0604030504040204" pitchFamily="34" charset="-120"/>
                <a:ea typeface="微軟正黑體" panose="020B0604030504040204" pitchFamily="34" charset="-120"/>
              </a:rPr>
              <a:t>月單月跟整年的圖描述很像  </a:t>
            </a:r>
            <a:r>
              <a:rPr lang="en-US" altLang="zh-TW" sz="1600" b="1" dirty="0" smtClean="0">
                <a:solidFill>
                  <a:schemeClr val="bg1"/>
                </a:solidFill>
                <a:latin typeface="微軟正黑體" panose="020B0604030504040204" pitchFamily="34" charset="-120"/>
                <a:ea typeface="微軟正黑體" panose="020B0604030504040204" pitchFamily="34" charset="-120"/>
                <a:sym typeface="Wingdings" panose="05000000000000000000" pitchFamily="2" charset="2"/>
              </a:rPr>
              <a:t></a:t>
            </a: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52471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0" y="1"/>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443784" y="0"/>
            <a:ext cx="374821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8689979" y="219240"/>
            <a:ext cx="2957759" cy="1200329"/>
          </a:xfrm>
          <a:prstGeom prst="rect">
            <a:avLst/>
          </a:prstGeom>
        </p:spPr>
        <p:txBody>
          <a:bodyPr wrap="square">
            <a:spAutoFit/>
          </a:bodyPr>
          <a:lstStyle/>
          <a:p>
            <a:r>
              <a:rPr lang="en-US" altLang="zh-TW" sz="2400" b="1" dirty="0">
                <a:solidFill>
                  <a:schemeClr val="bg1"/>
                </a:solidFill>
                <a:latin typeface="微軟正黑體" panose="020B0604030504040204" pitchFamily="34" charset="-120"/>
                <a:ea typeface="微軟正黑體" panose="020B0604030504040204" pitchFamily="34" charset="-120"/>
              </a:rPr>
              <a:t>7</a:t>
            </a:r>
            <a:r>
              <a:rPr lang="zh-TW" altLang="en-US" sz="2400" b="1" dirty="0" smtClean="0">
                <a:solidFill>
                  <a:schemeClr val="bg1"/>
                </a:solidFill>
                <a:latin typeface="微軟正黑體" panose="020B0604030504040204" pitchFamily="34" charset="-120"/>
                <a:ea typeface="微軟正黑體" panose="020B0604030504040204" pitchFamily="34" charset="-120"/>
              </a:rPr>
              <a:t>月</a:t>
            </a:r>
            <a:endParaRPr lang="en-US" altLang="zh-TW" sz="2400" b="1" dirty="0" smtClean="0">
              <a:solidFill>
                <a:schemeClr val="bg1"/>
              </a:solidFill>
              <a:latin typeface="微軟正黑體" panose="020B0604030504040204" pitchFamily="34" charset="-120"/>
              <a:ea typeface="微軟正黑體" panose="020B0604030504040204" pitchFamily="34" charset="-120"/>
            </a:endParaRPr>
          </a:p>
          <a:p>
            <a:r>
              <a:rPr lang="zh-TW" altLang="en-US" sz="2400" b="1" dirty="0" smtClean="0">
                <a:solidFill>
                  <a:schemeClr val="bg1"/>
                </a:solidFill>
                <a:latin typeface="微軟正黑體" panose="020B0604030504040204" pitchFamily="34" charset="-120"/>
                <a:ea typeface="微軟正黑體" panose="020B0604030504040204" pitchFamily="34" charset="-120"/>
              </a:rPr>
              <a:t>中</a:t>
            </a:r>
            <a:r>
              <a:rPr lang="zh-TW" altLang="en-US" sz="2400" b="1" dirty="0">
                <a:solidFill>
                  <a:schemeClr val="bg1"/>
                </a:solidFill>
                <a:latin typeface="微軟正黑體" panose="020B0604030504040204" pitchFamily="34" charset="-120"/>
                <a:ea typeface="微軟正黑體" panose="020B0604030504040204" pitchFamily="34" charset="-120"/>
              </a:rPr>
              <a:t>職各隊在主客場</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勝和敗次數</a:t>
            </a:r>
          </a:p>
        </p:txBody>
      </p:sp>
      <p:grpSp>
        <p:nvGrpSpPr>
          <p:cNvPr id="12" name="群組 11"/>
          <p:cNvGrpSpPr/>
          <p:nvPr/>
        </p:nvGrpSpPr>
        <p:grpSpPr>
          <a:xfrm>
            <a:off x="8986542" y="2069180"/>
            <a:ext cx="2820992" cy="1037967"/>
            <a:chOff x="9688073" y="2009514"/>
            <a:chExt cx="2415318" cy="1037967"/>
          </a:xfrm>
        </p:grpSpPr>
        <p:sp>
          <p:nvSpPr>
            <p:cNvPr id="13" name="矩形 12"/>
            <p:cNvSpPr/>
            <p:nvPr/>
          </p:nvSpPr>
          <p:spPr>
            <a:xfrm>
              <a:off x="9773059" y="2174554"/>
              <a:ext cx="2330332" cy="707886"/>
            </a:xfrm>
            <a:prstGeom prst="rect">
              <a:avLst/>
            </a:prstGeom>
          </p:spPr>
          <p:txBody>
            <a:bodyPr wrap="square">
              <a:spAutoFit/>
            </a:bodyPr>
            <a:lstStyle/>
            <a:p>
              <a:r>
                <a:rPr lang="en-US" altLang="zh-TW" sz="2000" b="1" dirty="0" smtClean="0">
                  <a:solidFill>
                    <a:schemeClr val="bg1"/>
                  </a:solidFill>
                  <a:latin typeface="微軟正黑體" panose="020B0604030504040204" pitchFamily="34" charset="-120"/>
                  <a:ea typeface="微軟正黑體" panose="020B0604030504040204" pitchFamily="34" charset="-120"/>
                </a:rPr>
                <a:t>7</a:t>
              </a:r>
              <a:r>
                <a:rPr lang="zh-TW" altLang="en-US" sz="2000" b="1" dirty="0" smtClean="0">
                  <a:solidFill>
                    <a:schemeClr val="bg1"/>
                  </a:solidFill>
                  <a:latin typeface="微軟正黑體" panose="020B0604030504040204" pitchFamily="34" charset="-120"/>
                  <a:ea typeface="微軟正黑體" panose="020B0604030504040204" pitchFamily="34" charset="-120"/>
                </a:rPr>
                <a:t>月兄弟隊</a:t>
              </a:r>
              <a:endParaRPr lang="en-US" altLang="zh-TW" sz="2000" b="1" dirty="0" smtClean="0">
                <a:solidFill>
                  <a:schemeClr val="bg1"/>
                </a:solidFill>
                <a:latin typeface="微軟正黑體" panose="020B0604030504040204" pitchFamily="34" charset="-120"/>
                <a:ea typeface="微軟正黑體" panose="020B0604030504040204" pitchFamily="34" charset="-120"/>
              </a:endParaRPr>
            </a:p>
            <a:p>
              <a:r>
                <a:rPr lang="zh-TW" altLang="en-US" sz="2000" b="1" dirty="0" smtClean="0">
                  <a:solidFill>
                    <a:schemeClr val="bg1"/>
                  </a:solidFill>
                  <a:latin typeface="微軟正黑體" panose="020B0604030504040204" pitchFamily="34" charset="-120"/>
                  <a:ea typeface="微軟正黑體" panose="020B0604030504040204" pitchFamily="34" charset="-120"/>
                </a:rPr>
                <a:t>佔當月贏的比例拉高</a:t>
              </a: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sp>
          <p:nvSpPr>
            <p:cNvPr id="14" name="矩形 13"/>
            <p:cNvSpPr/>
            <p:nvPr/>
          </p:nvSpPr>
          <p:spPr>
            <a:xfrm>
              <a:off x="9688073" y="2009514"/>
              <a:ext cx="2347784" cy="103796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8986542" y="4053320"/>
            <a:ext cx="2424012" cy="2246769"/>
          </a:xfrm>
          <a:prstGeom prst="rect">
            <a:avLst/>
          </a:prstGeom>
        </p:spPr>
        <p:txBody>
          <a:bodyPr wrap="square">
            <a:spAutoFit/>
          </a:bodyPr>
          <a:lstStyle/>
          <a:p>
            <a:pPr marL="171450" indent="-171450">
              <a:buFont typeface="Wingdings" panose="05000000000000000000" pitchFamily="2" charset="2"/>
              <a:buChar char="n"/>
            </a:pPr>
            <a:r>
              <a:rPr lang="zh-TW" altLang="en-US" sz="1400" b="1" dirty="0" smtClean="0">
                <a:solidFill>
                  <a:schemeClr val="bg1"/>
                </a:solidFill>
                <a:latin typeface="微軟正黑體" panose="020B0604030504040204" pitchFamily="34" charset="-120"/>
                <a:ea typeface="微軟正黑體" panose="020B0604030504040204" pitchFamily="34" charset="-120"/>
              </a:rPr>
              <a:t>兄弟隊勝率拉高的原因跟主客場無關</a:t>
            </a:r>
            <a:endParaRPr lang="en-US" altLang="zh-TW" sz="1400" b="1" dirty="0" smtClean="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400" b="1" dirty="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400" b="1" dirty="0" smtClean="0">
                <a:solidFill>
                  <a:schemeClr val="bg1"/>
                </a:solidFill>
                <a:latin typeface="微軟正黑體" panose="020B0604030504040204" pitchFamily="34" charset="-120"/>
                <a:ea typeface="微軟正黑體" panose="020B0604030504040204" pitchFamily="34" charset="-120"/>
              </a:rPr>
              <a:t>跟</a:t>
            </a:r>
            <a:r>
              <a:rPr lang="en-US" altLang="zh-TW" sz="1400" b="1" dirty="0" err="1" smtClean="0">
                <a:solidFill>
                  <a:schemeClr val="bg1"/>
                </a:solidFill>
                <a:latin typeface="微軟正黑體" panose="020B0604030504040204" pitchFamily="34" charset="-120"/>
                <a:ea typeface="微軟正黑體" panose="020B0604030504040204" pitchFamily="34" charset="-120"/>
              </a:rPr>
              <a:t>Lamigo</a:t>
            </a:r>
            <a:r>
              <a:rPr lang="zh-TW" altLang="en-US" sz="1400" b="1" dirty="0" smtClean="0">
                <a:solidFill>
                  <a:schemeClr val="bg1"/>
                </a:solidFill>
                <a:latin typeface="微軟正黑體" panose="020B0604030504040204" pitchFamily="34" charset="-120"/>
                <a:ea typeface="微軟正黑體" panose="020B0604030504040204" pitchFamily="34" charset="-120"/>
              </a:rPr>
              <a:t>的比賽狀況比平時</a:t>
            </a:r>
            <a:r>
              <a:rPr lang="en-US" altLang="zh-TW" sz="1400" b="1" dirty="0" smtClean="0">
                <a:solidFill>
                  <a:schemeClr val="bg1"/>
                </a:solidFill>
                <a:latin typeface="微軟正黑體" panose="020B0604030504040204" pitchFamily="34" charset="-120"/>
                <a:ea typeface="微軟正黑體" panose="020B0604030504040204" pitchFamily="34" charset="-120"/>
              </a:rPr>
              <a:t>(</a:t>
            </a:r>
            <a:r>
              <a:rPr lang="zh-TW" altLang="en-US" sz="1400" b="1" dirty="0" smtClean="0">
                <a:solidFill>
                  <a:schemeClr val="bg1"/>
                </a:solidFill>
                <a:latin typeface="微軟正黑體" panose="020B0604030504040204" pitchFamily="34" charset="-120"/>
                <a:ea typeface="微軟正黑體" panose="020B0604030504040204" pitchFamily="34" charset="-120"/>
              </a:rPr>
              <a:t>平均值</a:t>
            </a:r>
            <a:r>
              <a:rPr lang="en-US" altLang="zh-TW" sz="1400" b="1" dirty="0" smtClean="0">
                <a:solidFill>
                  <a:schemeClr val="bg1"/>
                </a:solidFill>
                <a:latin typeface="微軟正黑體" panose="020B0604030504040204" pitchFamily="34" charset="-120"/>
                <a:ea typeface="微軟正黑體" panose="020B0604030504040204" pitchFamily="34" charset="-120"/>
              </a:rPr>
              <a:t>)</a:t>
            </a:r>
            <a:r>
              <a:rPr lang="zh-TW" altLang="en-US" sz="1400" b="1" dirty="0" smtClean="0">
                <a:solidFill>
                  <a:schemeClr val="bg1"/>
                </a:solidFill>
                <a:latin typeface="微軟正黑體" panose="020B0604030504040204" pitchFamily="34" charset="-120"/>
                <a:ea typeface="微軟正黑體" panose="020B0604030504040204" pitchFamily="34" charset="-120"/>
              </a:rPr>
              <a:t>還要好</a:t>
            </a:r>
            <a:endParaRPr lang="en-US" altLang="zh-TW" sz="1400" b="1" dirty="0" smtClean="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400" b="1" dirty="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400" b="1" dirty="0" smtClean="0">
                <a:solidFill>
                  <a:schemeClr val="bg1"/>
                </a:solidFill>
                <a:latin typeface="微軟正黑體" panose="020B0604030504040204" pitchFamily="34" charset="-120"/>
                <a:ea typeface="微軟正黑體" panose="020B0604030504040204" pitchFamily="34" charset="-120"/>
              </a:rPr>
              <a:t>跟富邦的</a:t>
            </a:r>
            <a:r>
              <a:rPr lang="zh-TW" altLang="en-US" sz="1400" b="1" dirty="0">
                <a:solidFill>
                  <a:schemeClr val="bg1"/>
                </a:solidFill>
                <a:latin typeface="微軟正黑體" panose="020B0604030504040204" pitchFamily="34" charset="-120"/>
                <a:ea typeface="微軟正黑體" panose="020B0604030504040204" pitchFamily="34" charset="-120"/>
              </a:rPr>
              <a:t>比賽狀況比平時</a:t>
            </a:r>
            <a:r>
              <a:rPr lang="en-US" altLang="zh-TW" sz="1400" b="1" dirty="0">
                <a:solidFill>
                  <a:schemeClr val="bg1"/>
                </a:solidFill>
                <a:latin typeface="微軟正黑體" panose="020B0604030504040204" pitchFamily="34" charset="-120"/>
                <a:ea typeface="微軟正黑體" panose="020B0604030504040204" pitchFamily="34" charset="-120"/>
              </a:rPr>
              <a:t>(</a:t>
            </a:r>
            <a:r>
              <a:rPr lang="zh-TW" altLang="en-US" sz="1400" b="1" dirty="0">
                <a:solidFill>
                  <a:schemeClr val="bg1"/>
                </a:solidFill>
                <a:latin typeface="微軟正黑體" panose="020B0604030504040204" pitchFamily="34" charset="-120"/>
                <a:ea typeface="微軟正黑體" panose="020B0604030504040204" pitchFamily="34" charset="-120"/>
              </a:rPr>
              <a:t>平均值</a:t>
            </a:r>
            <a:r>
              <a:rPr lang="en-US" altLang="zh-TW" sz="1400" b="1" dirty="0">
                <a:solidFill>
                  <a:schemeClr val="bg1"/>
                </a:solidFill>
                <a:latin typeface="微軟正黑體" panose="020B0604030504040204" pitchFamily="34" charset="-120"/>
                <a:ea typeface="微軟正黑體" panose="020B0604030504040204" pitchFamily="34" charset="-120"/>
              </a:rPr>
              <a:t>)</a:t>
            </a:r>
            <a:r>
              <a:rPr lang="zh-TW" altLang="en-US" sz="1400" b="1" dirty="0">
                <a:solidFill>
                  <a:schemeClr val="bg1"/>
                </a:solidFill>
                <a:latin typeface="微軟正黑體" panose="020B0604030504040204" pitchFamily="34" charset="-120"/>
                <a:ea typeface="微軟正黑體" panose="020B0604030504040204" pitchFamily="34" charset="-120"/>
              </a:rPr>
              <a:t>還要好</a:t>
            </a:r>
            <a:endParaRPr lang="en-US" altLang="zh-TW" sz="1400" b="1" dirty="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400" b="1" dirty="0" smtClean="0">
              <a:solidFill>
                <a:schemeClr val="bg1"/>
              </a:solidFill>
              <a:latin typeface="微軟正黑體" panose="020B0604030504040204" pitchFamily="34" charset="-120"/>
              <a:ea typeface="微軟正黑體" panose="020B0604030504040204" pitchFamily="34" charset="-120"/>
            </a:endParaRPr>
          </a:p>
          <a:p>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pic>
        <p:nvPicPr>
          <p:cNvPr id="19" name="內容版面配置區 4">
            <a:extLst>
              <a:ext uri="{FF2B5EF4-FFF2-40B4-BE49-F238E27FC236}">
                <a16:creationId xmlns:a16="http://schemas.microsoft.com/office/drawing/2014/main" id="{02A06498-BC26-8B43-A6EF-A07A7929A2AC}"/>
              </a:ext>
            </a:extLst>
          </p:cNvPr>
          <p:cNvPicPr>
            <a:picLocks noGrp="1" noChangeAspect="1"/>
          </p:cNvPicPr>
          <p:nvPr>
            <p:ph idx="4294967295"/>
          </p:nvPr>
        </p:nvPicPr>
        <p:blipFill>
          <a:blip r:embed="rId2"/>
          <a:stretch>
            <a:fillRect/>
          </a:stretch>
        </p:blipFill>
        <p:spPr>
          <a:xfrm>
            <a:off x="837312" y="18488"/>
            <a:ext cx="3078410" cy="3231480"/>
          </a:xfrm>
          <a:prstGeom prst="rect">
            <a:avLst/>
          </a:prstGeom>
        </p:spPr>
      </p:pic>
      <p:pic>
        <p:nvPicPr>
          <p:cNvPr id="20" name="圖片 19">
            <a:extLst>
              <a:ext uri="{FF2B5EF4-FFF2-40B4-BE49-F238E27FC236}">
                <a16:creationId xmlns:a16="http://schemas.microsoft.com/office/drawing/2014/main" id="{814CDCFF-778F-FE45-BFB6-2B91D464146B}"/>
              </a:ext>
            </a:extLst>
          </p:cNvPr>
          <p:cNvPicPr>
            <a:picLocks noChangeAspect="1"/>
          </p:cNvPicPr>
          <p:nvPr/>
        </p:nvPicPr>
        <p:blipFill>
          <a:blip r:embed="rId3"/>
          <a:stretch>
            <a:fillRect/>
          </a:stretch>
        </p:blipFill>
        <p:spPr>
          <a:xfrm>
            <a:off x="4601621" y="54481"/>
            <a:ext cx="3285071" cy="3216987"/>
          </a:xfrm>
          <a:prstGeom prst="rect">
            <a:avLst/>
          </a:prstGeom>
        </p:spPr>
      </p:pic>
      <p:pic>
        <p:nvPicPr>
          <p:cNvPr id="21" name="圖片 20">
            <a:extLst>
              <a:ext uri="{FF2B5EF4-FFF2-40B4-BE49-F238E27FC236}">
                <a16:creationId xmlns:a16="http://schemas.microsoft.com/office/drawing/2014/main" id="{DF1ABCF4-701A-5342-96B1-35A40E490C56}"/>
              </a:ext>
            </a:extLst>
          </p:cNvPr>
          <p:cNvPicPr>
            <a:picLocks noChangeAspect="1"/>
          </p:cNvPicPr>
          <p:nvPr/>
        </p:nvPicPr>
        <p:blipFill>
          <a:blip r:embed="rId4"/>
          <a:stretch>
            <a:fillRect/>
          </a:stretch>
        </p:blipFill>
        <p:spPr>
          <a:xfrm>
            <a:off x="687008" y="3429000"/>
            <a:ext cx="3190688" cy="3445591"/>
          </a:xfrm>
          <a:prstGeom prst="rect">
            <a:avLst/>
          </a:prstGeom>
        </p:spPr>
      </p:pic>
      <p:pic>
        <p:nvPicPr>
          <p:cNvPr id="22" name="圖片 21">
            <a:extLst>
              <a:ext uri="{FF2B5EF4-FFF2-40B4-BE49-F238E27FC236}">
                <a16:creationId xmlns:a16="http://schemas.microsoft.com/office/drawing/2014/main" id="{5373F247-672A-9A48-A250-58C08DFC8DDA}"/>
              </a:ext>
            </a:extLst>
          </p:cNvPr>
          <p:cNvPicPr>
            <a:picLocks noChangeAspect="1"/>
          </p:cNvPicPr>
          <p:nvPr/>
        </p:nvPicPr>
        <p:blipFill>
          <a:blip r:embed="rId5"/>
          <a:stretch>
            <a:fillRect/>
          </a:stretch>
        </p:blipFill>
        <p:spPr>
          <a:xfrm>
            <a:off x="4601621" y="3425575"/>
            <a:ext cx="3201823" cy="3432425"/>
          </a:xfrm>
          <a:prstGeom prst="rect">
            <a:avLst/>
          </a:prstGeom>
        </p:spPr>
      </p:pic>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8177" y="1158486"/>
            <a:ext cx="1468340" cy="1468340"/>
          </a:xfrm>
          <a:prstGeom prst="rect">
            <a:avLst/>
          </a:prstGeom>
        </p:spPr>
      </p:pic>
    </p:spTree>
    <p:extLst>
      <p:ext uri="{BB962C8B-B14F-4D97-AF65-F5344CB8AC3E}">
        <p14:creationId xmlns:p14="http://schemas.microsoft.com/office/powerpoint/2010/main" val="73392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1"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884445" y="0"/>
            <a:ext cx="330755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8986542" y="219240"/>
            <a:ext cx="2957759" cy="1200329"/>
          </a:xfrm>
          <a:prstGeom prst="rect">
            <a:avLst/>
          </a:prstGeom>
        </p:spPr>
        <p:txBody>
          <a:bodyPr wrap="square">
            <a:spAutoFit/>
          </a:bodyPr>
          <a:lstStyle/>
          <a:p>
            <a:r>
              <a:rPr lang="en-US" altLang="zh-TW" sz="2400" b="1" dirty="0">
                <a:solidFill>
                  <a:schemeClr val="bg1"/>
                </a:solidFill>
                <a:latin typeface="微軟正黑體" panose="020B0604030504040204" pitchFamily="34" charset="-120"/>
                <a:ea typeface="微軟正黑體" panose="020B0604030504040204" pitchFamily="34" charset="-120"/>
              </a:rPr>
              <a:t>8</a:t>
            </a:r>
            <a:r>
              <a:rPr lang="zh-TW" altLang="en-US" sz="2400" b="1" dirty="0" smtClean="0">
                <a:solidFill>
                  <a:schemeClr val="bg1"/>
                </a:solidFill>
                <a:latin typeface="微軟正黑體" panose="020B0604030504040204" pitchFamily="34" charset="-120"/>
                <a:ea typeface="微軟正黑體" panose="020B0604030504040204" pitchFamily="34" charset="-120"/>
              </a:rPr>
              <a:t>月</a:t>
            </a:r>
            <a:endParaRPr lang="en-US" altLang="zh-TW" sz="2400" b="1" dirty="0" smtClean="0">
              <a:solidFill>
                <a:schemeClr val="bg1"/>
              </a:solidFill>
              <a:latin typeface="微軟正黑體" panose="020B0604030504040204" pitchFamily="34" charset="-120"/>
              <a:ea typeface="微軟正黑體" panose="020B0604030504040204" pitchFamily="34" charset="-120"/>
            </a:endParaRPr>
          </a:p>
          <a:p>
            <a:r>
              <a:rPr lang="zh-TW" altLang="en-US" sz="2400" b="1" dirty="0" smtClean="0">
                <a:solidFill>
                  <a:schemeClr val="bg1"/>
                </a:solidFill>
                <a:latin typeface="微軟正黑體" panose="020B0604030504040204" pitchFamily="34" charset="-120"/>
                <a:ea typeface="微軟正黑體" panose="020B0604030504040204" pitchFamily="34" charset="-120"/>
              </a:rPr>
              <a:t>中</a:t>
            </a:r>
            <a:r>
              <a:rPr lang="zh-TW" altLang="en-US" sz="2400" b="1" dirty="0">
                <a:solidFill>
                  <a:schemeClr val="bg1"/>
                </a:solidFill>
                <a:latin typeface="微軟正黑體" panose="020B0604030504040204" pitchFamily="34" charset="-120"/>
                <a:ea typeface="微軟正黑體" panose="020B0604030504040204" pitchFamily="34" charset="-120"/>
              </a:rPr>
              <a:t>職各隊在主客場</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勝和敗次數</a:t>
            </a:r>
          </a:p>
        </p:txBody>
      </p:sp>
      <p:grpSp>
        <p:nvGrpSpPr>
          <p:cNvPr id="12" name="群組 11"/>
          <p:cNvGrpSpPr/>
          <p:nvPr/>
        </p:nvGrpSpPr>
        <p:grpSpPr>
          <a:xfrm>
            <a:off x="9182335" y="1957392"/>
            <a:ext cx="2637879" cy="1037967"/>
            <a:chOff x="9688073" y="2009514"/>
            <a:chExt cx="2347784" cy="1037967"/>
          </a:xfrm>
        </p:grpSpPr>
        <p:sp>
          <p:nvSpPr>
            <p:cNvPr id="13" name="矩形 12"/>
            <p:cNvSpPr/>
            <p:nvPr/>
          </p:nvSpPr>
          <p:spPr>
            <a:xfrm>
              <a:off x="9750500" y="2174554"/>
              <a:ext cx="2215414" cy="707886"/>
            </a:xfrm>
            <a:prstGeom prst="rect">
              <a:avLst/>
            </a:prstGeom>
          </p:spPr>
          <p:txBody>
            <a:bodyPr wrap="square">
              <a:spAutoFit/>
            </a:bodyPr>
            <a:lstStyle/>
            <a:p>
              <a:r>
                <a:rPr lang="en-US" altLang="zh-TW" sz="2000" b="1" dirty="0">
                  <a:solidFill>
                    <a:schemeClr val="bg1"/>
                  </a:solidFill>
                  <a:latin typeface="微軟正黑體" panose="020B0604030504040204" pitchFamily="34" charset="-120"/>
                  <a:ea typeface="微軟正黑體" panose="020B0604030504040204" pitchFamily="34" charset="-120"/>
                </a:rPr>
                <a:t>8</a:t>
              </a:r>
              <a:r>
                <a:rPr lang="zh-TW" altLang="en-US" sz="2000" b="1" dirty="0" smtClean="0">
                  <a:solidFill>
                    <a:schemeClr val="bg1"/>
                  </a:solidFill>
                  <a:latin typeface="微軟正黑體" panose="020B0604030504040204" pitchFamily="34" charset="-120"/>
                  <a:ea typeface="微軟正黑體" panose="020B0604030504040204" pitchFamily="34" charset="-120"/>
                </a:rPr>
                <a:t>月</a:t>
              </a:r>
              <a:r>
                <a:rPr lang="en-US" altLang="zh-TW" sz="2000" b="1" dirty="0" err="1" smtClean="0">
                  <a:solidFill>
                    <a:schemeClr val="bg1"/>
                  </a:solidFill>
                  <a:latin typeface="微軟正黑體" panose="020B0604030504040204" pitchFamily="34" charset="-120"/>
                  <a:ea typeface="微軟正黑體" panose="020B0604030504040204" pitchFamily="34" charset="-120"/>
                </a:rPr>
                <a:t>Lamigo</a:t>
              </a:r>
              <a:endParaRPr lang="en-US" altLang="zh-TW" sz="2000" b="1" dirty="0">
                <a:solidFill>
                  <a:schemeClr val="bg1"/>
                </a:solidFill>
                <a:latin typeface="微軟正黑體" panose="020B0604030504040204" pitchFamily="34" charset="-120"/>
                <a:ea typeface="微軟正黑體" panose="020B0604030504040204" pitchFamily="34" charset="-120"/>
              </a:endParaRPr>
            </a:p>
            <a:p>
              <a:r>
                <a:rPr lang="zh-TW" altLang="en-US" sz="2000" b="1" dirty="0">
                  <a:solidFill>
                    <a:schemeClr val="bg1"/>
                  </a:solidFill>
                  <a:latin typeface="微軟正黑體" panose="020B0604030504040204" pitchFamily="34" charset="-120"/>
                  <a:ea typeface="微軟正黑體" panose="020B0604030504040204" pitchFamily="34" charset="-120"/>
                </a:rPr>
                <a:t>佔當月贏的</a:t>
              </a:r>
              <a:r>
                <a:rPr lang="zh-TW" altLang="en-US" sz="2000" b="1" dirty="0" smtClean="0">
                  <a:solidFill>
                    <a:schemeClr val="bg1"/>
                  </a:solidFill>
                  <a:latin typeface="微軟正黑體" panose="020B0604030504040204" pitchFamily="34" charset="-120"/>
                  <a:ea typeface="微軟正黑體" panose="020B0604030504040204" pitchFamily="34" charset="-120"/>
                </a:rPr>
                <a:t>比例變低</a:t>
              </a: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sp>
          <p:nvSpPr>
            <p:cNvPr id="14" name="矩形 13"/>
            <p:cNvSpPr/>
            <p:nvPr/>
          </p:nvSpPr>
          <p:spPr>
            <a:xfrm>
              <a:off x="9688073" y="2009514"/>
              <a:ext cx="2347784" cy="103796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9285046" y="3756758"/>
            <a:ext cx="2424012" cy="738664"/>
          </a:xfrm>
          <a:prstGeom prst="rect">
            <a:avLst/>
          </a:prstGeom>
        </p:spPr>
        <p:txBody>
          <a:bodyPr wrap="square">
            <a:spAutoFit/>
          </a:bodyPr>
          <a:lstStyle/>
          <a:p>
            <a:pPr marL="171450" indent="-171450">
              <a:buFont typeface="Wingdings" panose="05000000000000000000" pitchFamily="2" charset="2"/>
              <a:buChar char="n"/>
            </a:pPr>
            <a:r>
              <a:rPr lang="en-US" altLang="zh-TW" sz="1400" b="1" dirty="0" err="1" smtClean="0">
                <a:solidFill>
                  <a:schemeClr val="bg1"/>
                </a:solidFill>
                <a:latin typeface="微軟正黑體" panose="020B0604030504040204" pitchFamily="34" charset="-120"/>
                <a:ea typeface="微軟正黑體" panose="020B0604030504040204" pitchFamily="34" charset="-120"/>
              </a:rPr>
              <a:t>Lamigo</a:t>
            </a:r>
            <a:r>
              <a:rPr lang="en-US" altLang="zh-TW" sz="1400" b="1" dirty="0">
                <a:solidFill>
                  <a:schemeClr val="bg1"/>
                </a:solidFill>
                <a:latin typeface="微軟正黑體" panose="020B0604030504040204" pitchFamily="34" charset="-120"/>
                <a:ea typeface="微軟正黑體" panose="020B0604030504040204" pitchFamily="34" charset="-120"/>
              </a:rPr>
              <a:t> </a:t>
            </a:r>
            <a:r>
              <a:rPr lang="en-US" altLang="zh-TW" sz="1400" b="1" dirty="0" smtClean="0">
                <a:solidFill>
                  <a:schemeClr val="bg1"/>
                </a:solidFill>
                <a:latin typeface="微軟正黑體" panose="020B0604030504040204" pitchFamily="34" charset="-120"/>
                <a:ea typeface="微軟正黑體" panose="020B0604030504040204" pitchFamily="34" charset="-120"/>
              </a:rPr>
              <a:t>8</a:t>
            </a:r>
            <a:r>
              <a:rPr lang="zh-TW" altLang="en-US" sz="1400" b="1" dirty="0" smtClean="0">
                <a:solidFill>
                  <a:schemeClr val="bg1"/>
                </a:solidFill>
                <a:latin typeface="微軟正黑體" panose="020B0604030504040204" pitchFamily="34" charset="-120"/>
                <a:ea typeface="微軟正黑體" panose="020B0604030504040204" pitchFamily="34" charset="-120"/>
              </a:rPr>
              <a:t>月勝率較低的原因，的確是因為主客場</a:t>
            </a:r>
            <a:r>
              <a:rPr lang="en-US" altLang="zh-TW" sz="1400" b="1" dirty="0" smtClean="0">
                <a:solidFill>
                  <a:schemeClr val="bg1"/>
                </a:solidFill>
                <a:latin typeface="微軟正黑體" panose="020B0604030504040204" pitchFamily="34" charset="-120"/>
                <a:ea typeface="微軟正黑體" panose="020B0604030504040204" pitchFamily="34" charset="-120"/>
              </a:rPr>
              <a:t>(5</a:t>
            </a:r>
            <a:r>
              <a:rPr lang="zh-TW" altLang="en-US" sz="1400" b="1" dirty="0" smtClean="0">
                <a:solidFill>
                  <a:schemeClr val="bg1"/>
                </a:solidFill>
                <a:latin typeface="微軟正黑體" panose="020B0604030504040204" pitchFamily="34" charset="-120"/>
                <a:ea typeface="微軟正黑體" panose="020B0604030504040204" pitchFamily="34" charset="-120"/>
              </a:rPr>
              <a:t>場主場</a:t>
            </a:r>
            <a:r>
              <a:rPr lang="en-US" altLang="zh-TW" sz="1400" b="1" dirty="0" smtClean="0">
                <a:solidFill>
                  <a:schemeClr val="bg1"/>
                </a:solidFill>
                <a:latin typeface="微軟正黑體" panose="020B0604030504040204" pitchFamily="34" charset="-120"/>
                <a:ea typeface="微軟正黑體" panose="020B0604030504040204" pitchFamily="34" charset="-120"/>
              </a:rPr>
              <a:t>, 11</a:t>
            </a:r>
            <a:r>
              <a:rPr lang="zh-TW" altLang="en-US" sz="1400" b="1" dirty="0" smtClean="0">
                <a:solidFill>
                  <a:schemeClr val="bg1"/>
                </a:solidFill>
                <a:latin typeface="微軟正黑體" panose="020B0604030504040204" pitchFamily="34" charset="-120"/>
                <a:ea typeface="微軟正黑體" panose="020B0604030504040204" pitchFamily="34" charset="-120"/>
              </a:rPr>
              <a:t>場客場</a:t>
            </a:r>
            <a:r>
              <a:rPr lang="en-US" altLang="zh-TW" sz="1400" b="1" dirty="0" smtClean="0">
                <a:solidFill>
                  <a:schemeClr val="bg1"/>
                </a:solidFill>
                <a:latin typeface="微軟正黑體" panose="020B0604030504040204" pitchFamily="34" charset="-120"/>
                <a:ea typeface="微軟正黑體" panose="020B0604030504040204" pitchFamily="34" charset="-120"/>
              </a:rPr>
              <a:t>)</a:t>
            </a:r>
          </a:p>
        </p:txBody>
      </p:sp>
      <p:pic>
        <p:nvPicPr>
          <p:cNvPr id="19" name="內容版面配置區 4">
            <a:extLst>
              <a:ext uri="{FF2B5EF4-FFF2-40B4-BE49-F238E27FC236}">
                <a16:creationId xmlns:a16="http://schemas.microsoft.com/office/drawing/2014/main" id="{82C9C712-4B14-4F49-991D-18C41E900A4D}"/>
              </a:ext>
            </a:extLst>
          </p:cNvPr>
          <p:cNvPicPr>
            <a:picLocks noGrp="1" noChangeAspect="1"/>
          </p:cNvPicPr>
          <p:nvPr>
            <p:ph idx="4294967295"/>
          </p:nvPr>
        </p:nvPicPr>
        <p:blipFill>
          <a:blip r:embed="rId2"/>
          <a:stretch>
            <a:fillRect/>
          </a:stretch>
        </p:blipFill>
        <p:spPr>
          <a:xfrm>
            <a:off x="1106822" y="-1507"/>
            <a:ext cx="3276061" cy="3356401"/>
          </a:xfrm>
          <a:prstGeom prst="rect">
            <a:avLst/>
          </a:prstGeom>
        </p:spPr>
      </p:pic>
      <p:pic>
        <p:nvPicPr>
          <p:cNvPr id="20" name="圖片 19">
            <a:extLst>
              <a:ext uri="{FF2B5EF4-FFF2-40B4-BE49-F238E27FC236}">
                <a16:creationId xmlns:a16="http://schemas.microsoft.com/office/drawing/2014/main" id="{D86915D5-24CF-7A47-B34C-7906E3963366}"/>
              </a:ext>
            </a:extLst>
          </p:cNvPr>
          <p:cNvPicPr>
            <a:picLocks noChangeAspect="1"/>
          </p:cNvPicPr>
          <p:nvPr/>
        </p:nvPicPr>
        <p:blipFill>
          <a:blip r:embed="rId3"/>
          <a:stretch>
            <a:fillRect/>
          </a:stretch>
        </p:blipFill>
        <p:spPr>
          <a:xfrm>
            <a:off x="4885986" y="-8389"/>
            <a:ext cx="3248949" cy="3354894"/>
          </a:xfrm>
          <a:prstGeom prst="rect">
            <a:avLst/>
          </a:prstGeom>
        </p:spPr>
      </p:pic>
      <p:pic>
        <p:nvPicPr>
          <p:cNvPr id="21" name="圖片 20">
            <a:extLst>
              <a:ext uri="{FF2B5EF4-FFF2-40B4-BE49-F238E27FC236}">
                <a16:creationId xmlns:a16="http://schemas.microsoft.com/office/drawing/2014/main" id="{A9AD3D41-51C6-1E4D-A18A-898B3E70C60F}"/>
              </a:ext>
            </a:extLst>
          </p:cNvPr>
          <p:cNvPicPr>
            <a:picLocks noChangeAspect="1"/>
          </p:cNvPicPr>
          <p:nvPr/>
        </p:nvPicPr>
        <p:blipFill>
          <a:blip r:embed="rId4"/>
          <a:stretch>
            <a:fillRect/>
          </a:stretch>
        </p:blipFill>
        <p:spPr>
          <a:xfrm>
            <a:off x="1001332" y="3354894"/>
            <a:ext cx="3346388" cy="3503106"/>
          </a:xfrm>
          <a:prstGeom prst="rect">
            <a:avLst/>
          </a:prstGeom>
        </p:spPr>
      </p:pic>
      <p:pic>
        <p:nvPicPr>
          <p:cNvPr id="22" name="圖片 21">
            <a:extLst>
              <a:ext uri="{FF2B5EF4-FFF2-40B4-BE49-F238E27FC236}">
                <a16:creationId xmlns:a16="http://schemas.microsoft.com/office/drawing/2014/main" id="{CC9687AA-BF34-864B-9554-D7B013C1AA69}"/>
              </a:ext>
            </a:extLst>
          </p:cNvPr>
          <p:cNvPicPr>
            <a:picLocks noChangeAspect="1"/>
          </p:cNvPicPr>
          <p:nvPr/>
        </p:nvPicPr>
        <p:blipFill>
          <a:blip r:embed="rId5"/>
          <a:stretch>
            <a:fillRect/>
          </a:stretch>
        </p:blipFill>
        <p:spPr>
          <a:xfrm>
            <a:off x="4791873" y="3321338"/>
            <a:ext cx="3379017" cy="3601199"/>
          </a:xfrm>
          <a:prstGeom prst="rect">
            <a:avLst/>
          </a:prstGeom>
        </p:spPr>
      </p:pic>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98254" y="1310851"/>
            <a:ext cx="1085339" cy="1085339"/>
          </a:xfrm>
          <a:prstGeom prst="rect">
            <a:avLst/>
          </a:prstGeom>
        </p:spPr>
      </p:pic>
    </p:spTree>
    <p:extLst>
      <p:ext uri="{BB962C8B-B14F-4D97-AF65-F5344CB8AC3E}">
        <p14:creationId xmlns:p14="http://schemas.microsoft.com/office/powerpoint/2010/main" val="781409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6FF468CB-8C92-DA43-A32D-08DD77E67C0C}"/>
              </a:ext>
            </a:extLst>
          </p:cNvPr>
          <p:cNvPicPr>
            <a:picLocks noChangeAspect="1"/>
          </p:cNvPicPr>
          <p:nvPr/>
        </p:nvPicPr>
        <p:blipFill>
          <a:blip r:embed="rId2"/>
          <a:stretch>
            <a:fillRect/>
          </a:stretch>
        </p:blipFill>
        <p:spPr>
          <a:xfrm>
            <a:off x="6135460" y="1160034"/>
            <a:ext cx="5879765" cy="2672620"/>
          </a:xfrm>
          <a:prstGeom prst="rect">
            <a:avLst/>
          </a:prstGeom>
        </p:spPr>
      </p:pic>
      <p:pic>
        <p:nvPicPr>
          <p:cNvPr id="9" name="圖片 8">
            <a:extLst>
              <a:ext uri="{FF2B5EF4-FFF2-40B4-BE49-F238E27FC236}">
                <a16:creationId xmlns:a16="http://schemas.microsoft.com/office/drawing/2014/main" id="{C4067A2F-C94F-D043-AE0C-66A16980D369}"/>
              </a:ext>
            </a:extLst>
          </p:cNvPr>
          <p:cNvPicPr>
            <a:picLocks noChangeAspect="1"/>
          </p:cNvPicPr>
          <p:nvPr/>
        </p:nvPicPr>
        <p:blipFill>
          <a:blip r:embed="rId3"/>
          <a:stretch>
            <a:fillRect/>
          </a:stretch>
        </p:blipFill>
        <p:spPr>
          <a:xfrm>
            <a:off x="157489" y="3973673"/>
            <a:ext cx="5861673" cy="2646552"/>
          </a:xfrm>
          <a:prstGeom prst="rect">
            <a:avLst/>
          </a:prstGeom>
        </p:spPr>
      </p:pic>
      <p:pic>
        <p:nvPicPr>
          <p:cNvPr id="11" name="圖片 10">
            <a:extLst>
              <a:ext uri="{FF2B5EF4-FFF2-40B4-BE49-F238E27FC236}">
                <a16:creationId xmlns:a16="http://schemas.microsoft.com/office/drawing/2014/main" id="{D41EE415-4DC5-E042-9C58-25BF018ADAA9}"/>
              </a:ext>
            </a:extLst>
          </p:cNvPr>
          <p:cNvPicPr>
            <a:picLocks noChangeAspect="1"/>
          </p:cNvPicPr>
          <p:nvPr/>
        </p:nvPicPr>
        <p:blipFill>
          <a:blip r:embed="rId4"/>
          <a:stretch>
            <a:fillRect/>
          </a:stretch>
        </p:blipFill>
        <p:spPr>
          <a:xfrm>
            <a:off x="6135462" y="3973673"/>
            <a:ext cx="5904753" cy="2659185"/>
          </a:xfrm>
          <a:prstGeom prst="rect">
            <a:avLst/>
          </a:prstGeom>
        </p:spPr>
      </p:pic>
      <p:pic>
        <p:nvPicPr>
          <p:cNvPr id="5" name="內容版面配置區 4">
            <a:extLst>
              <a:ext uri="{FF2B5EF4-FFF2-40B4-BE49-F238E27FC236}">
                <a16:creationId xmlns:a16="http://schemas.microsoft.com/office/drawing/2014/main" id="{D9E36BBA-C901-4D4A-8F6C-B47D696907E2}"/>
              </a:ext>
            </a:extLst>
          </p:cNvPr>
          <p:cNvPicPr>
            <a:picLocks noGrp="1" noChangeAspect="1"/>
          </p:cNvPicPr>
          <p:nvPr>
            <p:ph idx="4294967295"/>
          </p:nvPr>
        </p:nvPicPr>
        <p:blipFill>
          <a:blip r:embed="rId5"/>
          <a:stretch>
            <a:fillRect/>
          </a:stretch>
        </p:blipFill>
        <p:spPr>
          <a:xfrm>
            <a:off x="157489" y="1172089"/>
            <a:ext cx="5861673" cy="2648509"/>
          </a:xfrm>
          <a:prstGeom prst="rect">
            <a:avLst/>
          </a:prstGeom>
        </p:spPr>
      </p:pic>
      <p:sp>
        <p:nvSpPr>
          <p:cNvPr id="4" name="矩形 3"/>
          <p:cNvSpPr/>
          <p:nvPr/>
        </p:nvSpPr>
        <p:spPr>
          <a:xfrm>
            <a:off x="206352" y="261336"/>
            <a:ext cx="7351693" cy="461665"/>
          </a:xfrm>
          <a:prstGeom prst="rect">
            <a:avLst/>
          </a:prstGeom>
        </p:spPr>
        <p:txBody>
          <a:bodyPr wrap="none">
            <a:spAutoFit/>
          </a:bodyPr>
          <a:lstStyle/>
          <a:p>
            <a:r>
              <a:rPr lang="en-US" altLang="zh-TW" sz="2400" b="1" dirty="0">
                <a:solidFill>
                  <a:schemeClr val="bg1"/>
                </a:solidFill>
                <a:latin typeface="微軟正黑體" panose="020B0604030504040204" pitchFamily="34" charset="-120"/>
                <a:ea typeface="微軟正黑體" panose="020B0604030504040204" pitchFamily="34" charset="-120"/>
              </a:rPr>
              <a:t>2018</a:t>
            </a:r>
            <a:r>
              <a:rPr lang="zh-TW" altLang="en-US" sz="2400" b="1" dirty="0">
                <a:solidFill>
                  <a:schemeClr val="bg1"/>
                </a:solidFill>
                <a:latin typeface="微軟正黑體" panose="020B0604030504040204" pitchFamily="34" charset="-120"/>
                <a:ea typeface="微軟正黑體" panose="020B0604030504040204" pitchFamily="34" charset="-120"/>
              </a:rPr>
              <a:t>賽季期間</a:t>
            </a:r>
            <a:r>
              <a:rPr lang="en-US" altLang="zh-TW" sz="2400" b="1" dirty="0">
                <a:solidFill>
                  <a:schemeClr val="bg1"/>
                </a:solidFill>
                <a:latin typeface="微軟正黑體" panose="020B0604030504040204" pitchFamily="34" charset="-120"/>
                <a:ea typeface="微軟正黑體" panose="020B0604030504040204" pitchFamily="34" charset="-120"/>
              </a:rPr>
              <a:t>(3-10</a:t>
            </a:r>
            <a:r>
              <a:rPr lang="zh-TW" altLang="en-US" sz="2400" b="1" dirty="0">
                <a:solidFill>
                  <a:schemeClr val="bg1"/>
                </a:solidFill>
                <a:latin typeface="微軟正黑體" panose="020B0604030504040204" pitchFamily="34" charset="-120"/>
                <a:ea typeface="微軟正黑體" panose="020B0604030504040204" pitchFamily="34" charset="-120"/>
              </a:rPr>
              <a:t>月</a:t>
            </a:r>
            <a:r>
              <a:rPr lang="en-US" altLang="zh-TW" sz="2400" b="1" dirty="0">
                <a:solidFill>
                  <a:schemeClr val="bg1"/>
                </a:solidFill>
                <a:latin typeface="微軟正黑體" panose="020B0604030504040204" pitchFamily="34" charset="-120"/>
                <a:ea typeface="微軟正黑體" panose="020B0604030504040204" pitchFamily="34" charset="-120"/>
              </a:rPr>
              <a:t>)</a:t>
            </a:r>
            <a:r>
              <a:rPr lang="zh-TW" altLang="en-US" sz="2400" b="1" dirty="0" smtClean="0">
                <a:solidFill>
                  <a:schemeClr val="bg1"/>
                </a:solidFill>
                <a:latin typeface="微軟正黑體" panose="020B0604030504040204" pitchFamily="34" charset="-120"/>
                <a:ea typeface="微軟正黑體" panose="020B0604030504040204" pitchFamily="34" charset="-120"/>
              </a:rPr>
              <a:t>逐月某隊與其他各隊輸贏</a:t>
            </a:r>
            <a:r>
              <a:rPr lang="zh-TW" altLang="en-US" sz="2400" b="1" dirty="0">
                <a:solidFill>
                  <a:schemeClr val="bg1"/>
                </a:solidFill>
                <a:latin typeface="微軟正黑體" panose="020B0604030504040204" pitchFamily="34" charset="-120"/>
                <a:ea typeface="微軟正黑體" panose="020B0604030504040204" pitchFamily="34" charset="-120"/>
              </a:rPr>
              <a:t>次數</a:t>
            </a:r>
          </a:p>
        </p:txBody>
      </p:sp>
    </p:spTree>
    <p:extLst>
      <p:ext uri="{BB962C8B-B14F-4D97-AF65-F5344CB8AC3E}">
        <p14:creationId xmlns:p14="http://schemas.microsoft.com/office/powerpoint/2010/main" val="3883501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208476"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2059459" y="1690739"/>
            <a:ext cx="8888627" cy="3227618"/>
          </a:xfrm>
          <a:prstGeom prst="rect">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FFA3D8B2-C827-7D42-9136-258335C6045E}"/>
              </a:ext>
            </a:extLst>
          </p:cNvPr>
          <p:cNvSpPr>
            <a:spLocks noGrp="1"/>
          </p:cNvSpPr>
          <p:nvPr>
            <p:ph sz="quarter" idx="13"/>
          </p:nvPr>
        </p:nvSpPr>
        <p:spPr>
          <a:xfrm>
            <a:off x="2881463" y="1690739"/>
            <a:ext cx="7352152" cy="3311189"/>
          </a:xfrm>
        </p:spPr>
        <p:txBody>
          <a:bodyPr/>
          <a:lstStyle/>
          <a:p>
            <a:pPr marL="0" indent="0">
              <a:buNone/>
            </a:pPr>
            <a:r>
              <a:rPr lang="zh-TW" altLang="en-US" sz="2400" b="1" dirty="0">
                <a:solidFill>
                  <a:schemeClr val="accent1">
                    <a:lumMod val="75000"/>
                  </a:schemeClr>
                </a:solidFill>
                <a:latin typeface="微軟正黑體" panose="020B0604030504040204" pitchFamily="34" charset="-120"/>
                <a:ea typeface="微軟正黑體" panose="020B0604030504040204" pitchFamily="34" charset="-120"/>
              </a:rPr>
              <a:t>從富邦悍將的戰績可以看到，在面對統一獅隊時，出現了勝少敗多的情況，而且差距甚大。然而這一切的一切都只是偶然嗎？還是說這其中有什麼我們還沒發現到的真相</a:t>
            </a:r>
            <a:r>
              <a:rPr lang="zh-TW" altLang="en-US" sz="2400" b="1" dirty="0" smtClean="0">
                <a:solidFill>
                  <a:schemeClr val="accent1">
                    <a:lumMod val="75000"/>
                  </a:schemeClr>
                </a:solidFill>
                <a:latin typeface="微軟正黑體" panose="020B0604030504040204" pitchFamily="34" charset="-120"/>
                <a:ea typeface="微軟正黑體" panose="020B0604030504040204" pitchFamily="34" charset="-120"/>
              </a:rPr>
              <a:t>？</a:t>
            </a:r>
            <a:endParaRPr lang="zh-TW" altLang="en-US" sz="2400" b="1" dirty="0">
              <a:solidFill>
                <a:schemeClr val="accent1">
                  <a:lumMod val="75000"/>
                </a:schemeClr>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C4067A2F-C94F-D043-AE0C-66A16980D369}"/>
              </a:ext>
            </a:extLst>
          </p:cNvPr>
          <p:cNvPicPr>
            <a:picLocks noChangeAspect="1"/>
          </p:cNvPicPr>
          <p:nvPr/>
        </p:nvPicPr>
        <p:blipFill rotWithShape="1">
          <a:blip r:embed="rId2"/>
          <a:srcRect l="3682" t="10026" r="1360" b="8103"/>
          <a:stretch/>
        </p:blipFill>
        <p:spPr>
          <a:xfrm>
            <a:off x="6798436" y="4334418"/>
            <a:ext cx="5410040" cy="2105984"/>
          </a:xfrm>
          <a:prstGeom prst="rect">
            <a:avLst/>
          </a:prstGeom>
        </p:spPr>
      </p:pic>
      <p:pic>
        <p:nvPicPr>
          <p:cNvPr id="6" name="圖片 5">
            <a:extLst>
              <a:ext uri="{FF2B5EF4-FFF2-40B4-BE49-F238E27FC236}">
                <a16:creationId xmlns:a16="http://schemas.microsoft.com/office/drawing/2014/main" id="{B69B03F3-10AC-F544-A17F-82876CA705AE}"/>
              </a:ext>
            </a:extLst>
          </p:cNvPr>
          <p:cNvPicPr>
            <a:picLocks noChangeAspect="1"/>
          </p:cNvPicPr>
          <p:nvPr/>
        </p:nvPicPr>
        <p:blipFill rotWithShape="1">
          <a:blip r:embed="rId3"/>
          <a:srcRect l="-1" t="14539" r="30185" b="3101"/>
          <a:stretch/>
        </p:blipFill>
        <p:spPr>
          <a:xfrm>
            <a:off x="157091" y="168694"/>
            <a:ext cx="2724372" cy="2445030"/>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0468" y="166415"/>
            <a:ext cx="2168008" cy="2168008"/>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243" y="5020327"/>
            <a:ext cx="1572508" cy="1694021"/>
          </a:xfrm>
          <a:prstGeom prst="rect">
            <a:avLst/>
          </a:prstGeom>
        </p:spPr>
      </p:pic>
    </p:spTree>
    <p:extLst>
      <p:ext uri="{BB962C8B-B14F-4D97-AF65-F5344CB8AC3E}">
        <p14:creationId xmlns:p14="http://schemas.microsoft.com/office/powerpoint/2010/main" val="2163740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67350D-4D50-7248-82D9-77713AE63158}"/>
              </a:ext>
            </a:extLst>
          </p:cNvPr>
          <p:cNvSpPr>
            <a:spLocks noGrp="1"/>
          </p:cNvSpPr>
          <p:nvPr>
            <p:ph type="ctrTitle"/>
          </p:nvPr>
        </p:nvSpPr>
        <p:spPr/>
        <p:txBody>
          <a:bodyPr/>
          <a:lstStyle/>
          <a:p>
            <a:r>
              <a:rPr kumimoji="1" lang="zh-TW" altLang="en-US" dirty="0" smtClean="0">
                <a:solidFill>
                  <a:srgbClr val="012255"/>
                </a:solidFill>
                <a:latin typeface="Heiti SC Medium" pitchFamily="2" charset="-128"/>
                <a:ea typeface="Heiti SC Medium" pitchFamily="2" charset="-128"/>
              </a:rPr>
              <a:t>富邦球</a:t>
            </a:r>
            <a:r>
              <a:rPr kumimoji="1" lang="zh-CN" altLang="en-US" dirty="0" smtClean="0">
                <a:solidFill>
                  <a:srgbClr val="012255"/>
                </a:solidFill>
                <a:latin typeface="Heiti SC Medium" pitchFamily="2" charset="-128"/>
                <a:ea typeface="Heiti SC Medium" pitchFamily="2" charset="-128"/>
              </a:rPr>
              <a:t>員</a:t>
            </a:r>
            <a:r>
              <a:rPr kumimoji="1" lang="zh-TW" altLang="en-US" dirty="0">
                <a:solidFill>
                  <a:srgbClr val="012255"/>
                </a:solidFill>
                <a:latin typeface="Heiti SC Medium" pitchFamily="2" charset="-128"/>
                <a:ea typeface="Heiti SC Medium" pitchFamily="2" charset="-128"/>
              </a:rPr>
              <a:t>的部分</a:t>
            </a:r>
          </a:p>
        </p:txBody>
      </p:sp>
      <p:sp>
        <p:nvSpPr>
          <p:cNvPr id="3" name="副標題 2">
            <a:extLst>
              <a:ext uri="{FF2B5EF4-FFF2-40B4-BE49-F238E27FC236}">
                <a16:creationId xmlns:a16="http://schemas.microsoft.com/office/drawing/2014/main" id="{54003166-60D6-AC42-A701-658F2BD77333}"/>
              </a:ext>
            </a:extLst>
          </p:cNvPr>
          <p:cNvSpPr>
            <a:spLocks noGrp="1"/>
          </p:cNvSpPr>
          <p:nvPr>
            <p:ph type="subTitle" idx="1"/>
          </p:nvPr>
        </p:nvSpPr>
        <p:spPr/>
        <p:txBody>
          <a:bodyPr/>
          <a:lstStyle/>
          <a:p>
            <a:r>
              <a:rPr kumimoji="1" lang="zh-TW" altLang="en-US" sz="2400" b="1" dirty="0">
                <a:latin typeface="微軟正黑體" panose="020B0604030504040204" pitchFamily="34" charset="-120"/>
                <a:ea typeface="微軟正黑體" panose="020B0604030504040204" pitchFamily="34" charset="-120"/>
              </a:rPr>
              <a:t>講者蕭子祺</a:t>
            </a:r>
          </a:p>
        </p:txBody>
      </p:sp>
    </p:spTree>
    <p:extLst>
      <p:ext uri="{BB962C8B-B14F-4D97-AF65-F5344CB8AC3E}">
        <p14:creationId xmlns:p14="http://schemas.microsoft.com/office/powerpoint/2010/main" val="4009339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867844" y="1273834"/>
            <a:ext cx="9515562" cy="4139801"/>
          </a:xfrm>
          <a:prstGeom prst="rect">
            <a:avLst/>
          </a:prstGeom>
        </p:spPr>
      </p:pic>
      <p:sp>
        <p:nvSpPr>
          <p:cNvPr id="16" name="圓角矩形圖說文字 15"/>
          <p:cNvSpPr/>
          <p:nvPr/>
        </p:nvSpPr>
        <p:spPr>
          <a:xfrm>
            <a:off x="7743039" y="212363"/>
            <a:ext cx="3858936" cy="943609"/>
          </a:xfrm>
          <a:prstGeom prst="wedgeRoundRectCallout">
            <a:avLst>
              <a:gd name="adj1" fmla="val 49782"/>
              <a:gd name="adj2" fmla="val 104285"/>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792646" y="552605"/>
            <a:ext cx="8645271" cy="707886"/>
          </a:xfrm>
          <a:prstGeom prst="rect">
            <a:avLst/>
          </a:prstGeom>
        </p:spPr>
        <p:txBody>
          <a:bodyPr wrap="square">
            <a:spAutoFit/>
          </a:bodyPr>
          <a:lstStyle/>
          <a:p>
            <a: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t/>
            </a:r>
            <a:b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br>
            <a: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t>全年</a:t>
            </a:r>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投球局數大於</a:t>
            </a: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15</a:t>
            </a:r>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局之投手的防禦</a:t>
            </a:r>
            <a: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t>率</a:t>
            </a:r>
            <a:endParaRPr lang="zh-TW" altLang="en-US" sz="2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9" name="圓角矩形 8"/>
          <p:cNvSpPr/>
          <p:nvPr/>
        </p:nvSpPr>
        <p:spPr>
          <a:xfrm>
            <a:off x="1537095" y="5881821"/>
            <a:ext cx="2215978" cy="395416"/>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latin typeface="微軟正黑體" panose="020B0604030504040204" pitchFamily="34" charset="-120"/>
                <a:ea typeface="微軟正黑體" panose="020B0604030504040204" pitchFamily="34" charset="-120"/>
              </a:rPr>
              <a:t>2018</a:t>
            </a:r>
            <a:r>
              <a:rPr lang="zh-TW" altLang="en-US" sz="1400" b="1" dirty="0">
                <a:latin typeface="微軟正黑體" panose="020B0604030504040204" pitchFamily="34" charset="-120"/>
                <a:ea typeface="微軟正黑體" panose="020B0604030504040204" pitchFamily="34" charset="-120"/>
              </a:rPr>
              <a:t>年防禦</a:t>
            </a:r>
            <a:r>
              <a:rPr lang="zh-TW" altLang="en-US" sz="1400" b="1" dirty="0" smtClean="0">
                <a:latin typeface="微軟正黑體" panose="020B0604030504040204" pitchFamily="34" charset="-120"/>
                <a:ea typeface="微軟正黑體" panose="020B0604030504040204" pitchFamily="34" charset="-120"/>
              </a:rPr>
              <a:t>率</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10" name="圓角矩形 9"/>
          <p:cNvSpPr/>
          <p:nvPr/>
        </p:nvSpPr>
        <p:spPr>
          <a:xfrm>
            <a:off x="3836579" y="5881821"/>
            <a:ext cx="2215978" cy="395416"/>
          </a:xfrm>
          <a:prstGeom prst="roundRect">
            <a:avLst/>
          </a:prstGeom>
          <a:solidFill>
            <a:srgbClr val="008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對戰桃猿防禦</a:t>
            </a:r>
            <a:r>
              <a:rPr lang="zh-TW" altLang="en-US" sz="1400" b="1" dirty="0" smtClean="0">
                <a:latin typeface="微軟正黑體" panose="020B0604030504040204" pitchFamily="34" charset="-120"/>
                <a:ea typeface="微軟正黑體" panose="020B0604030504040204" pitchFamily="34" charset="-120"/>
              </a:rPr>
              <a:t>率</a:t>
            </a:r>
            <a:endParaRPr lang="zh-TW" altLang="en-US" sz="1400" b="1" dirty="0">
              <a:latin typeface="微軟正黑體" panose="020B0604030504040204" pitchFamily="34" charset="-120"/>
              <a:ea typeface="微軟正黑體" panose="020B0604030504040204" pitchFamily="34" charset="-120"/>
            </a:endParaRPr>
          </a:p>
        </p:txBody>
      </p:sp>
      <p:sp>
        <p:nvSpPr>
          <p:cNvPr id="11" name="圓角矩形 10"/>
          <p:cNvSpPr/>
          <p:nvPr/>
        </p:nvSpPr>
        <p:spPr>
          <a:xfrm>
            <a:off x="6136063" y="5885081"/>
            <a:ext cx="2215978" cy="395416"/>
          </a:xfrm>
          <a:prstGeom prst="round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對戰中信防禦</a:t>
            </a:r>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rPr>
              <a:t>率</a:t>
            </a: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2" name="圓角矩形 11"/>
          <p:cNvSpPr/>
          <p:nvPr/>
        </p:nvSpPr>
        <p:spPr>
          <a:xfrm>
            <a:off x="8435547" y="5881821"/>
            <a:ext cx="2215978" cy="395416"/>
          </a:xfrm>
          <a:prstGeom prst="round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對戰統一防禦</a:t>
            </a:r>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rPr>
              <a:t>率</a:t>
            </a: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 name="矩形 12"/>
          <p:cNvSpPr/>
          <p:nvPr/>
        </p:nvSpPr>
        <p:spPr>
          <a:xfrm>
            <a:off x="7883119" y="391780"/>
            <a:ext cx="3718856" cy="646331"/>
          </a:xfrm>
          <a:prstGeom prst="rect">
            <a:avLst/>
          </a:prstGeom>
        </p:spPr>
        <p:txBody>
          <a:bodyPr wrap="square">
            <a:spAutoFit/>
          </a:bodyPr>
          <a:lstStyle/>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註解小天使</a:t>
            </a:r>
            <a:r>
              <a:rPr lang="zh-TW" altLang="en-US" sz="1200" b="1" dirty="0" smtClean="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sz="1200" b="1" dirty="0" smtClean="0">
              <a:solidFill>
                <a:schemeClr val="accent1">
                  <a:lumMod val="75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防禦率又稱自責分率（</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ERA</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earned run average</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）指投手平均每場球所失的自責分。</a:t>
            </a:r>
          </a:p>
        </p:txBody>
      </p:sp>
      <p:sp>
        <p:nvSpPr>
          <p:cNvPr id="17" name="矩形 16"/>
          <p:cNvSpPr/>
          <p:nvPr/>
        </p:nvSpPr>
        <p:spPr>
          <a:xfrm>
            <a:off x="253310" y="337741"/>
            <a:ext cx="1826141" cy="584775"/>
          </a:xfrm>
          <a:prstGeom prst="rect">
            <a:avLst/>
          </a:prstGeom>
        </p:spPr>
        <p:txBody>
          <a:bodyPr wrap="none">
            <a:spAutoFit/>
          </a:bodyPr>
          <a:lstStyle/>
          <a:p>
            <a:r>
              <a:rPr lang="zh-TW" altLang="en-US" sz="3200" b="1" dirty="0">
                <a:solidFill>
                  <a:schemeClr val="accent1">
                    <a:lumMod val="75000"/>
                  </a:schemeClr>
                </a:solidFill>
                <a:latin typeface="微軟正黑體" panose="020B0604030504040204" pitchFamily="34" charset="-120"/>
                <a:ea typeface="微軟正黑體" panose="020B0604030504040204" pitchFamily="34" charset="-120"/>
              </a:rPr>
              <a:t>富邦投手</a:t>
            </a:r>
            <a:endParaRPr lang="zh-TW" altLang="en-US" sz="3200" dirty="0"/>
          </a:p>
        </p:txBody>
      </p:sp>
    </p:spTree>
    <p:extLst>
      <p:ext uri="{BB962C8B-B14F-4D97-AF65-F5344CB8AC3E}">
        <p14:creationId xmlns:p14="http://schemas.microsoft.com/office/powerpoint/2010/main" val="2575722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262176" y="1017382"/>
            <a:ext cx="10291174" cy="4559561"/>
          </a:xfrm>
          <a:prstGeom prst="rect">
            <a:avLst/>
          </a:prstGeom>
        </p:spPr>
      </p:pic>
      <p:sp>
        <p:nvSpPr>
          <p:cNvPr id="7" name="矩形 6"/>
          <p:cNvSpPr/>
          <p:nvPr/>
        </p:nvSpPr>
        <p:spPr>
          <a:xfrm>
            <a:off x="927836" y="324977"/>
            <a:ext cx="8645271" cy="707886"/>
          </a:xfrm>
          <a:prstGeom prst="rect">
            <a:avLst/>
          </a:prstGeom>
        </p:spPr>
        <p:txBody>
          <a:bodyPr wrap="square">
            <a:spAutoFit/>
          </a:bodyPr>
          <a:lstStyle/>
          <a:p>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
            </a:r>
            <a:b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br>
            <a: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t>全年</a:t>
            </a:r>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投球局數大於</a:t>
            </a: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15</a:t>
            </a:r>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局之投手</a:t>
            </a:r>
            <a: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t>的每局被上壘率</a:t>
            </a:r>
            <a:endParaRPr lang="zh-TW" altLang="en-US" sz="2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8" name="圓角矩形圖說文字 7"/>
          <p:cNvSpPr/>
          <p:nvPr/>
        </p:nvSpPr>
        <p:spPr>
          <a:xfrm>
            <a:off x="7273255" y="170418"/>
            <a:ext cx="4353887" cy="943609"/>
          </a:xfrm>
          <a:prstGeom prst="wedgeRoundRectCallout">
            <a:avLst>
              <a:gd name="adj1" fmla="val 49782"/>
              <a:gd name="adj2" fmla="val 104285"/>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註解小</a:t>
            </a:r>
            <a:r>
              <a:rPr lang="zh-TW" altLang="en-US" sz="1200" b="1" dirty="0" smtClean="0">
                <a:solidFill>
                  <a:schemeClr val="accent1">
                    <a:lumMod val="75000"/>
                  </a:schemeClr>
                </a:solidFill>
                <a:latin typeface="微軟正黑體" panose="020B0604030504040204" pitchFamily="34" charset="-120"/>
                <a:ea typeface="微軟正黑體" panose="020B0604030504040204" pitchFamily="34" charset="-120"/>
              </a:rPr>
              <a:t>天使</a:t>
            </a:r>
            <a:r>
              <a:rPr lang="en-US" altLang="zh-TW" sz="1200" b="1" dirty="0" smtClean="0">
                <a:solidFill>
                  <a:schemeClr val="accent1">
                    <a:lumMod val="75000"/>
                  </a:schemeClr>
                </a:solidFill>
                <a:latin typeface="微軟正黑體" panose="020B0604030504040204" pitchFamily="34" charset="-120"/>
                <a:ea typeface="微軟正黑體" panose="020B0604030504040204" pitchFamily="34" charset="-120"/>
              </a:rPr>
              <a:t>:</a:t>
            </a:r>
          </a:p>
          <a:p>
            <a:r>
              <a:rPr lang="zh-TW" altLang="en-US" sz="1200" b="1" dirty="0" smtClean="0">
                <a:solidFill>
                  <a:schemeClr val="accent1">
                    <a:lumMod val="75000"/>
                  </a:schemeClr>
                </a:solidFill>
                <a:latin typeface="微軟正黑體" panose="020B0604030504040204" pitchFamily="34" charset="-120"/>
                <a:ea typeface="微軟正黑體" panose="020B0604030504040204" pitchFamily="34" charset="-120"/>
              </a:rPr>
              <a:t>每</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局被上壘率（</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WHIP</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walks plus hits per inning pitched</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）衡量投手「平均每局讓打者上壘數」，相較於傳統的防禦率，</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WHIP</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值更能顯現出投手對打者的壓制能力。</a:t>
            </a:r>
          </a:p>
        </p:txBody>
      </p:sp>
      <p:sp>
        <p:nvSpPr>
          <p:cNvPr id="9" name="圓角矩形 8"/>
          <p:cNvSpPr/>
          <p:nvPr/>
        </p:nvSpPr>
        <p:spPr>
          <a:xfrm>
            <a:off x="1537095" y="5881821"/>
            <a:ext cx="2215978" cy="395416"/>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latin typeface="微軟正黑體" panose="020B0604030504040204" pitchFamily="34" charset="-120"/>
                <a:ea typeface="微軟正黑體" panose="020B0604030504040204" pitchFamily="34" charset="-120"/>
              </a:rPr>
              <a:t>2018</a:t>
            </a:r>
            <a:r>
              <a:rPr lang="zh-TW" altLang="en-US" sz="1400" b="1" dirty="0" smtClean="0">
                <a:latin typeface="微軟正黑體" panose="020B0604030504040204" pitchFamily="34" charset="-120"/>
                <a:ea typeface="微軟正黑體" panose="020B0604030504040204" pitchFamily="34" charset="-120"/>
              </a:rPr>
              <a:t>年</a:t>
            </a:r>
            <a:r>
              <a:rPr lang="en-US" altLang="zh-TW" sz="1400" b="1" dirty="0" smtClean="0">
                <a:latin typeface="微軟正黑體" panose="020B0604030504040204" pitchFamily="34" charset="-120"/>
                <a:ea typeface="微軟正黑體" panose="020B0604030504040204" pitchFamily="34" charset="-120"/>
              </a:rPr>
              <a:t>WHIP</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10" name="圓角矩形 9"/>
          <p:cNvSpPr/>
          <p:nvPr/>
        </p:nvSpPr>
        <p:spPr>
          <a:xfrm>
            <a:off x="3836579" y="5881821"/>
            <a:ext cx="2215978" cy="395416"/>
          </a:xfrm>
          <a:prstGeom prst="roundRect">
            <a:avLst/>
          </a:prstGeom>
          <a:solidFill>
            <a:srgbClr val="008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對戰桃</a:t>
            </a:r>
            <a:r>
              <a:rPr lang="zh-TW" altLang="en-US" sz="1400" b="1" dirty="0" smtClean="0">
                <a:latin typeface="微軟正黑體" panose="020B0604030504040204" pitchFamily="34" charset="-120"/>
                <a:ea typeface="微軟正黑體" panose="020B0604030504040204" pitchFamily="34" charset="-120"/>
              </a:rPr>
              <a:t>猿</a:t>
            </a:r>
            <a:r>
              <a:rPr lang="en-US" altLang="zh-TW" sz="1400" b="1" dirty="0" smtClean="0">
                <a:latin typeface="微軟正黑體" panose="020B0604030504040204" pitchFamily="34" charset="-120"/>
                <a:ea typeface="微軟正黑體" panose="020B0604030504040204" pitchFamily="34" charset="-120"/>
              </a:rPr>
              <a:t>WHIP</a:t>
            </a:r>
            <a:endParaRPr lang="zh-TW" altLang="en-US" sz="1400" b="1" dirty="0">
              <a:latin typeface="微軟正黑體" panose="020B0604030504040204" pitchFamily="34" charset="-120"/>
              <a:ea typeface="微軟正黑體" panose="020B0604030504040204" pitchFamily="34" charset="-120"/>
            </a:endParaRPr>
          </a:p>
        </p:txBody>
      </p:sp>
      <p:sp>
        <p:nvSpPr>
          <p:cNvPr id="11" name="圓角矩形 10"/>
          <p:cNvSpPr/>
          <p:nvPr/>
        </p:nvSpPr>
        <p:spPr>
          <a:xfrm>
            <a:off x="6136063" y="5885081"/>
            <a:ext cx="2215978" cy="395416"/>
          </a:xfrm>
          <a:prstGeom prst="round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對戰</a:t>
            </a:r>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rPr>
              <a:t>中信</a:t>
            </a:r>
            <a:r>
              <a:rPr lang="en-US" altLang="zh-TW" sz="1400" b="1" dirty="0" smtClean="0">
                <a:solidFill>
                  <a:schemeClr val="tx1">
                    <a:lumMod val="75000"/>
                    <a:lumOff val="25000"/>
                  </a:schemeClr>
                </a:solidFill>
                <a:latin typeface="微軟正黑體" panose="020B0604030504040204" pitchFamily="34" charset="-120"/>
                <a:ea typeface="微軟正黑體" panose="020B0604030504040204" pitchFamily="34" charset="-120"/>
              </a:rPr>
              <a:t>WHIP</a:t>
            </a: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2" name="圓角矩形 11"/>
          <p:cNvSpPr/>
          <p:nvPr/>
        </p:nvSpPr>
        <p:spPr>
          <a:xfrm>
            <a:off x="8435547" y="5881821"/>
            <a:ext cx="2215978" cy="395416"/>
          </a:xfrm>
          <a:prstGeom prst="round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對戰</a:t>
            </a:r>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rPr>
              <a:t>統一</a:t>
            </a:r>
            <a:r>
              <a:rPr lang="en-US" altLang="zh-TW" sz="1400" b="1" dirty="0" smtClean="0">
                <a:solidFill>
                  <a:schemeClr val="tx1">
                    <a:lumMod val="75000"/>
                    <a:lumOff val="25000"/>
                  </a:schemeClr>
                </a:solidFill>
                <a:latin typeface="微軟正黑體" panose="020B0604030504040204" pitchFamily="34" charset="-120"/>
                <a:ea typeface="微軟正黑體" panose="020B0604030504040204" pitchFamily="34" charset="-120"/>
              </a:rPr>
              <a:t>WHIP</a:t>
            </a: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 name="矩形 12"/>
          <p:cNvSpPr/>
          <p:nvPr/>
        </p:nvSpPr>
        <p:spPr>
          <a:xfrm>
            <a:off x="262176" y="124469"/>
            <a:ext cx="1826141" cy="584775"/>
          </a:xfrm>
          <a:prstGeom prst="rect">
            <a:avLst/>
          </a:prstGeom>
        </p:spPr>
        <p:txBody>
          <a:bodyPr wrap="none">
            <a:spAutoFit/>
          </a:bodyPr>
          <a:lstStyle/>
          <a:p>
            <a:r>
              <a:rPr lang="zh-TW" altLang="en-US" sz="3200" b="1" dirty="0">
                <a:solidFill>
                  <a:schemeClr val="accent1">
                    <a:lumMod val="75000"/>
                  </a:schemeClr>
                </a:solidFill>
                <a:latin typeface="微軟正黑體" panose="020B0604030504040204" pitchFamily="34" charset="-120"/>
                <a:ea typeface="微軟正黑體" panose="020B0604030504040204" pitchFamily="34" charset="-120"/>
              </a:rPr>
              <a:t>富邦投手</a:t>
            </a:r>
            <a:endParaRPr lang="zh-TW" altLang="en-US" sz="3200" dirty="0"/>
          </a:p>
        </p:txBody>
      </p:sp>
    </p:spTree>
    <p:extLst>
      <p:ext uri="{BB962C8B-B14F-4D97-AF65-F5344CB8AC3E}">
        <p14:creationId xmlns:p14="http://schemas.microsoft.com/office/powerpoint/2010/main" val="1618465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12255"/>
                </a:solidFill>
                <a:latin typeface="微軟正黑體" panose="020B0604030504040204" pitchFamily="34" charset="-120"/>
                <a:ea typeface="微軟正黑體" panose="020B0604030504040204" pitchFamily="34" charset="-120"/>
              </a:rPr>
              <a:t>前言</a:t>
            </a:r>
          </a:p>
        </p:txBody>
      </p:sp>
      <p:sp>
        <p:nvSpPr>
          <p:cNvPr id="3" name="內容版面配置區 2"/>
          <p:cNvSpPr>
            <a:spLocks noGrp="1"/>
          </p:cNvSpPr>
          <p:nvPr>
            <p:ph idx="1"/>
          </p:nvPr>
        </p:nvSpPr>
        <p:spPr/>
        <p:txBody>
          <a:bodyPr/>
          <a:lstStyle/>
          <a:p>
            <a:pPr marL="0" indent="0">
              <a:buNone/>
            </a:pPr>
            <a:r>
              <a:rPr lang="zh-TW" altLang="en-US" dirty="0"/>
              <a:t>　　</a:t>
            </a:r>
            <a:r>
              <a:rPr lang="zh-TW" altLang="en-US" sz="2400" dirty="0">
                <a:solidFill>
                  <a:srgbClr val="012255"/>
                </a:solidFill>
                <a:latin typeface="微軟正黑體" panose="020B0604030504040204" pitchFamily="34" charset="-120"/>
                <a:ea typeface="微軟正黑體" panose="020B0604030504040204" pitchFamily="34" charset="-120"/>
              </a:rPr>
              <a:t>棒球被喻為台灣之國球，中華職棒每年都有很多比賽</a:t>
            </a:r>
            <a:r>
              <a:rPr lang="zh-TW" altLang="en-US" sz="2400" dirty="0" smtClean="0">
                <a:solidFill>
                  <a:srgbClr val="012255"/>
                </a:solidFill>
                <a:latin typeface="微軟正黑體" panose="020B0604030504040204" pitchFamily="34" charset="-120"/>
                <a:ea typeface="微軟正黑體" panose="020B0604030504040204" pitchFamily="34" charset="-120"/>
              </a:rPr>
              <a:t>，身為一個球迷，當然希望自己的球會能夠贏球。可是平時我們看到的只會是表面的內容，或是結果。因為我們希望能夠用手邊的資料去分析賽事，真正的去找出贏球或輸球的原因。</a:t>
            </a:r>
            <a:endParaRPr lang="zh-TW" altLang="en-US" sz="2400" dirty="0">
              <a:solidFill>
                <a:srgbClr val="012255"/>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24854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2u4kefljajflwe</a:t>
            </a:r>
            <a:endParaRPr lang="zh-TW" altLang="en-US" dirty="0"/>
          </a:p>
        </p:txBody>
      </p:sp>
      <p:sp>
        <p:nvSpPr>
          <p:cNvPr id="7" name="矩形 6"/>
          <p:cNvSpPr/>
          <p:nvPr/>
        </p:nvSpPr>
        <p:spPr>
          <a:xfrm>
            <a:off x="8256382" y="1"/>
            <a:ext cx="393561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圖片 3"/>
          <p:cNvPicPr>
            <a:picLocks noChangeAspect="1"/>
          </p:cNvPicPr>
          <p:nvPr/>
        </p:nvPicPr>
        <p:blipFill>
          <a:blip r:embed="rId2"/>
          <a:stretch>
            <a:fillRect/>
          </a:stretch>
        </p:blipFill>
        <p:spPr>
          <a:xfrm>
            <a:off x="194102" y="1452"/>
            <a:ext cx="7807402" cy="3396656"/>
          </a:xfrm>
          <a:prstGeom prst="rect">
            <a:avLst/>
          </a:prstGeom>
        </p:spPr>
      </p:pic>
      <p:pic>
        <p:nvPicPr>
          <p:cNvPr id="5" name="圖片 4"/>
          <p:cNvPicPr>
            <a:picLocks noChangeAspect="1"/>
          </p:cNvPicPr>
          <p:nvPr/>
        </p:nvPicPr>
        <p:blipFill>
          <a:blip r:embed="rId3"/>
          <a:stretch>
            <a:fillRect/>
          </a:stretch>
        </p:blipFill>
        <p:spPr>
          <a:xfrm>
            <a:off x="192342" y="3398108"/>
            <a:ext cx="7809162" cy="3459892"/>
          </a:xfrm>
          <a:prstGeom prst="rect">
            <a:avLst/>
          </a:prstGeom>
        </p:spPr>
      </p:pic>
      <p:sp>
        <p:nvSpPr>
          <p:cNvPr id="8" name="矩形 7"/>
          <p:cNvSpPr/>
          <p:nvPr/>
        </p:nvSpPr>
        <p:spPr>
          <a:xfrm>
            <a:off x="764142" y="385804"/>
            <a:ext cx="1107996" cy="461665"/>
          </a:xfrm>
          <a:prstGeom prst="rect">
            <a:avLst/>
          </a:prstGeom>
        </p:spPr>
        <p:txBody>
          <a:bodyPr wrap="none">
            <a:spAutoFit/>
          </a:bodyPr>
          <a:lstStyle/>
          <a:p>
            <a:r>
              <a:rPr lang="zh-TW" altLang="en-US" sz="2400" b="1" dirty="0">
                <a:solidFill>
                  <a:schemeClr val="accent1">
                    <a:lumMod val="75000"/>
                  </a:schemeClr>
                </a:solidFill>
                <a:latin typeface="微軟正黑體" panose="020B0604030504040204" pitchFamily="34" charset="-120"/>
                <a:ea typeface="微軟正黑體" panose="020B0604030504040204" pitchFamily="34" charset="-120"/>
              </a:rPr>
              <a:t>防禦率</a:t>
            </a:r>
          </a:p>
        </p:txBody>
      </p:sp>
      <p:sp>
        <p:nvSpPr>
          <p:cNvPr id="9" name="矩形 8"/>
          <p:cNvSpPr/>
          <p:nvPr/>
        </p:nvSpPr>
        <p:spPr>
          <a:xfrm>
            <a:off x="657050" y="3627488"/>
            <a:ext cx="1415772" cy="461665"/>
          </a:xfrm>
          <a:prstGeom prst="rect">
            <a:avLst/>
          </a:prstGeom>
        </p:spPr>
        <p:txBody>
          <a:bodyPr wrap="none">
            <a:spAutoFit/>
          </a:bodyPr>
          <a:lstStyle/>
          <a:p>
            <a:r>
              <a:rPr lang="zh-TW" altLang="en-US" sz="2400" b="1" dirty="0">
                <a:solidFill>
                  <a:schemeClr val="accent1">
                    <a:lumMod val="75000"/>
                  </a:schemeClr>
                </a:solidFill>
                <a:latin typeface="微軟正黑體" panose="020B0604030504040204" pitchFamily="34" charset="-120"/>
                <a:ea typeface="微軟正黑體" panose="020B0604030504040204" pitchFamily="34" charset="-120"/>
              </a:rPr>
              <a:t>被上壘率</a:t>
            </a:r>
          </a:p>
        </p:txBody>
      </p:sp>
      <p:sp>
        <p:nvSpPr>
          <p:cNvPr id="10" name="矩形 9"/>
          <p:cNvSpPr/>
          <p:nvPr/>
        </p:nvSpPr>
        <p:spPr>
          <a:xfrm>
            <a:off x="8606254" y="2847210"/>
            <a:ext cx="3179807" cy="923330"/>
          </a:xfrm>
          <a:prstGeom prst="rect">
            <a:avLst/>
          </a:prstGeom>
        </p:spPr>
        <p:txBody>
          <a:bodyPr wrap="squar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發現大多數的富邦投手在面對統一打者的防禦率及每局被上壘率都偏高。</a:t>
            </a:r>
          </a:p>
        </p:txBody>
      </p:sp>
      <p:sp>
        <p:nvSpPr>
          <p:cNvPr id="11" name="矩形 10"/>
          <p:cNvSpPr/>
          <p:nvPr/>
        </p:nvSpPr>
        <p:spPr>
          <a:xfrm>
            <a:off x="8466212" y="2698247"/>
            <a:ext cx="3459893" cy="118796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92342" y="0"/>
            <a:ext cx="1797284" cy="461665"/>
          </a:xfrm>
          <a:prstGeom prst="rect">
            <a:avLst/>
          </a:prstGeom>
        </p:spPr>
        <p:txBody>
          <a:bodyPr wrap="square">
            <a:spAutoFit/>
          </a:bodyPr>
          <a:lstStyle/>
          <a:p>
            <a:r>
              <a:rPr lang="zh-TW" altLang="en-US" sz="2400" b="1" dirty="0">
                <a:solidFill>
                  <a:schemeClr val="accent1">
                    <a:lumMod val="75000"/>
                  </a:schemeClr>
                </a:solidFill>
                <a:latin typeface="微軟正黑體" panose="020B0604030504040204" pitchFamily="34" charset="-120"/>
                <a:ea typeface="微軟正黑體" panose="020B0604030504040204" pitchFamily="34" charset="-120"/>
              </a:rPr>
              <a:t>富邦投手</a:t>
            </a:r>
            <a:endParaRPr lang="zh-TW" altLang="en-US" sz="2400" dirty="0"/>
          </a:p>
        </p:txBody>
      </p:sp>
      <p:sp>
        <p:nvSpPr>
          <p:cNvPr id="14" name="矩形 13"/>
          <p:cNvSpPr/>
          <p:nvPr/>
        </p:nvSpPr>
        <p:spPr>
          <a:xfrm>
            <a:off x="275538" y="3292229"/>
            <a:ext cx="1797284" cy="461665"/>
          </a:xfrm>
          <a:prstGeom prst="rect">
            <a:avLst/>
          </a:prstGeom>
        </p:spPr>
        <p:txBody>
          <a:bodyPr wrap="square">
            <a:spAutoFit/>
          </a:bodyPr>
          <a:lstStyle/>
          <a:p>
            <a:r>
              <a:rPr lang="zh-TW" altLang="en-US" sz="2400" b="1" dirty="0">
                <a:solidFill>
                  <a:schemeClr val="accent1">
                    <a:lumMod val="75000"/>
                  </a:schemeClr>
                </a:solidFill>
                <a:latin typeface="微軟正黑體" panose="020B0604030504040204" pitchFamily="34" charset="-120"/>
                <a:ea typeface="微軟正黑體" panose="020B0604030504040204" pitchFamily="34" charset="-120"/>
              </a:rPr>
              <a:t>富邦投手</a:t>
            </a:r>
            <a:endParaRPr lang="zh-TW" altLang="en-US" sz="2400" dirty="0"/>
          </a:p>
        </p:txBody>
      </p:sp>
    </p:spTree>
    <p:extLst>
      <p:ext uri="{BB962C8B-B14F-4D97-AF65-F5344CB8AC3E}">
        <p14:creationId xmlns:p14="http://schemas.microsoft.com/office/powerpoint/2010/main" val="40933519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2"/>
          <a:stretch>
            <a:fillRect/>
          </a:stretch>
        </p:blipFill>
        <p:spPr>
          <a:xfrm>
            <a:off x="363901" y="961836"/>
            <a:ext cx="10617137" cy="4623829"/>
          </a:xfrm>
          <a:prstGeom prst="rect">
            <a:avLst/>
          </a:prstGeom>
        </p:spPr>
      </p:pic>
      <p:sp>
        <p:nvSpPr>
          <p:cNvPr id="16" name="圓角矩形圖說文字 15"/>
          <p:cNvSpPr/>
          <p:nvPr/>
        </p:nvSpPr>
        <p:spPr>
          <a:xfrm>
            <a:off x="7743039" y="212363"/>
            <a:ext cx="3858936" cy="943609"/>
          </a:xfrm>
          <a:prstGeom prst="wedgeRoundRectCallout">
            <a:avLst>
              <a:gd name="adj1" fmla="val 49782"/>
              <a:gd name="adj2" fmla="val 104285"/>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2174788" y="330225"/>
            <a:ext cx="7188987" cy="707886"/>
          </a:xfrm>
          <a:prstGeom prst="rect">
            <a:avLst/>
          </a:prstGeom>
        </p:spPr>
        <p:txBody>
          <a:bodyPr wrap="square">
            <a:spAutoFit/>
          </a:bodyPr>
          <a:lstStyle/>
          <a:p>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
            </a:r>
            <a:b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br>
            <a: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t>全年</a:t>
            </a:r>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打</a:t>
            </a:r>
            <a: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t>數</a:t>
            </a:r>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大</a:t>
            </a:r>
            <a: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t>於</a:t>
            </a: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100</a:t>
            </a:r>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次之打者的打擊率</a:t>
            </a:r>
          </a:p>
        </p:txBody>
      </p:sp>
      <p:sp>
        <p:nvSpPr>
          <p:cNvPr id="9" name="圓角矩形 8"/>
          <p:cNvSpPr/>
          <p:nvPr/>
        </p:nvSpPr>
        <p:spPr>
          <a:xfrm>
            <a:off x="1537095" y="5881821"/>
            <a:ext cx="2215978" cy="395416"/>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latin typeface="微軟正黑體" panose="020B0604030504040204" pitchFamily="34" charset="-120"/>
                <a:ea typeface="微軟正黑體" panose="020B0604030504040204" pitchFamily="34" charset="-120"/>
              </a:rPr>
              <a:t>2018</a:t>
            </a:r>
            <a:r>
              <a:rPr lang="zh-TW" altLang="en-US" sz="1400" b="1" dirty="0" smtClean="0">
                <a:latin typeface="微軟正黑體" panose="020B0604030504040204" pitchFamily="34" charset="-120"/>
                <a:ea typeface="微軟正黑體" panose="020B0604030504040204" pitchFamily="34" charset="-120"/>
              </a:rPr>
              <a:t>年打</a:t>
            </a:r>
            <a:r>
              <a:rPr lang="zh-TW" altLang="en-US" sz="1400" b="1" dirty="0">
                <a:latin typeface="微軟正黑體" panose="020B0604030504040204" pitchFamily="34" charset="-120"/>
                <a:ea typeface="微軟正黑體" panose="020B0604030504040204" pitchFamily="34" charset="-120"/>
              </a:rPr>
              <a:t>擊</a:t>
            </a:r>
            <a:r>
              <a:rPr lang="zh-TW" altLang="en-US" sz="1400" b="1" dirty="0" smtClean="0">
                <a:latin typeface="微軟正黑體" panose="020B0604030504040204" pitchFamily="34" charset="-120"/>
                <a:ea typeface="微軟正黑體" panose="020B0604030504040204" pitchFamily="34" charset="-120"/>
              </a:rPr>
              <a:t>率</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10" name="圓角矩形 9"/>
          <p:cNvSpPr/>
          <p:nvPr/>
        </p:nvSpPr>
        <p:spPr>
          <a:xfrm>
            <a:off x="3836579" y="5881821"/>
            <a:ext cx="2215978" cy="395416"/>
          </a:xfrm>
          <a:prstGeom prst="roundRect">
            <a:avLst/>
          </a:prstGeom>
          <a:solidFill>
            <a:srgbClr val="008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對戰桃</a:t>
            </a:r>
            <a:r>
              <a:rPr lang="zh-TW" altLang="en-US" sz="1400" b="1" dirty="0" smtClean="0">
                <a:latin typeface="微軟正黑體" panose="020B0604030504040204" pitchFamily="34" charset="-120"/>
                <a:ea typeface="微軟正黑體" panose="020B0604030504040204" pitchFamily="34" charset="-120"/>
              </a:rPr>
              <a:t>猿</a:t>
            </a:r>
            <a:r>
              <a:rPr lang="zh-TW" altLang="en-US" sz="1400" b="1" dirty="0">
                <a:latin typeface="微軟正黑體" panose="020B0604030504040204" pitchFamily="34" charset="-120"/>
                <a:ea typeface="微軟正黑體" panose="020B0604030504040204" pitchFamily="34" charset="-120"/>
              </a:rPr>
              <a:t>打擊</a:t>
            </a:r>
            <a:r>
              <a:rPr lang="zh-TW" altLang="en-US" sz="1400" b="1" dirty="0" smtClean="0">
                <a:latin typeface="微軟正黑體" panose="020B0604030504040204" pitchFamily="34" charset="-120"/>
                <a:ea typeface="微軟正黑體" panose="020B0604030504040204" pitchFamily="34" charset="-120"/>
              </a:rPr>
              <a:t>率</a:t>
            </a:r>
            <a:endParaRPr lang="zh-TW" altLang="en-US" sz="1400" b="1" dirty="0">
              <a:latin typeface="微軟正黑體" panose="020B0604030504040204" pitchFamily="34" charset="-120"/>
              <a:ea typeface="微軟正黑體" panose="020B0604030504040204" pitchFamily="34" charset="-120"/>
            </a:endParaRPr>
          </a:p>
        </p:txBody>
      </p:sp>
      <p:sp>
        <p:nvSpPr>
          <p:cNvPr id="11" name="圓角矩形 10"/>
          <p:cNvSpPr/>
          <p:nvPr/>
        </p:nvSpPr>
        <p:spPr>
          <a:xfrm>
            <a:off x="6136063" y="5885081"/>
            <a:ext cx="2215978" cy="395416"/>
          </a:xfrm>
          <a:prstGeom prst="round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對戰</a:t>
            </a:r>
            <a:r>
              <a:rPr lang="zh-TW" altLang="en-US" sz="1400" b="1" dirty="0" smtClean="0">
                <a:solidFill>
                  <a:schemeClr val="tx1">
                    <a:lumMod val="85000"/>
                    <a:lumOff val="15000"/>
                  </a:schemeClr>
                </a:solidFill>
                <a:latin typeface="微軟正黑體" panose="020B0604030504040204" pitchFamily="34" charset="-120"/>
                <a:ea typeface="微軟正黑體" panose="020B0604030504040204" pitchFamily="34" charset="-120"/>
              </a:rPr>
              <a:t>中信</a:t>
            </a: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打擊</a:t>
            </a:r>
            <a:r>
              <a:rPr lang="zh-TW" altLang="en-US" sz="1400" b="1" dirty="0" smtClean="0">
                <a:solidFill>
                  <a:schemeClr val="tx1">
                    <a:lumMod val="85000"/>
                    <a:lumOff val="15000"/>
                  </a:schemeClr>
                </a:solidFill>
                <a:latin typeface="微軟正黑體" panose="020B0604030504040204" pitchFamily="34" charset="-120"/>
                <a:ea typeface="微軟正黑體" panose="020B0604030504040204" pitchFamily="34" charset="-120"/>
              </a:rPr>
              <a:t>率</a:t>
            </a:r>
            <a:endPar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endParaRPr>
          </a:p>
        </p:txBody>
      </p:sp>
      <p:sp>
        <p:nvSpPr>
          <p:cNvPr id="12" name="圓角矩形 11"/>
          <p:cNvSpPr/>
          <p:nvPr/>
        </p:nvSpPr>
        <p:spPr>
          <a:xfrm>
            <a:off x="8435547" y="5881821"/>
            <a:ext cx="2215978" cy="395416"/>
          </a:xfrm>
          <a:prstGeom prst="round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對戰</a:t>
            </a:r>
            <a:r>
              <a:rPr lang="zh-TW" altLang="en-US" sz="1400" b="1" dirty="0" smtClean="0">
                <a:solidFill>
                  <a:schemeClr val="tx1">
                    <a:lumMod val="85000"/>
                    <a:lumOff val="15000"/>
                  </a:schemeClr>
                </a:solidFill>
                <a:latin typeface="微軟正黑體" panose="020B0604030504040204" pitchFamily="34" charset="-120"/>
                <a:ea typeface="微軟正黑體" panose="020B0604030504040204" pitchFamily="34" charset="-120"/>
              </a:rPr>
              <a:t>統一</a:t>
            </a: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打擊</a:t>
            </a:r>
            <a:r>
              <a:rPr lang="zh-TW" altLang="en-US" sz="1400" b="1" dirty="0" smtClean="0">
                <a:solidFill>
                  <a:schemeClr val="tx1">
                    <a:lumMod val="85000"/>
                    <a:lumOff val="15000"/>
                  </a:schemeClr>
                </a:solidFill>
                <a:latin typeface="微軟正黑體" panose="020B0604030504040204" pitchFamily="34" charset="-120"/>
                <a:ea typeface="微軟正黑體" panose="020B0604030504040204" pitchFamily="34" charset="-120"/>
              </a:rPr>
              <a:t>率</a:t>
            </a:r>
            <a:endPar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endParaRPr>
          </a:p>
        </p:txBody>
      </p:sp>
      <p:sp>
        <p:nvSpPr>
          <p:cNvPr id="13" name="矩形 12"/>
          <p:cNvSpPr/>
          <p:nvPr/>
        </p:nvSpPr>
        <p:spPr>
          <a:xfrm>
            <a:off x="7883119" y="391780"/>
            <a:ext cx="3718856" cy="646331"/>
          </a:xfrm>
          <a:prstGeom prst="rect">
            <a:avLst/>
          </a:prstGeom>
        </p:spPr>
        <p:txBody>
          <a:bodyPr wrap="square">
            <a:spAutoFit/>
          </a:bodyPr>
          <a:lstStyle/>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註解小天使：</a:t>
            </a:r>
            <a:endParaRPr lang="en-US" altLang="zh-TW" sz="1200" b="1" dirty="0">
              <a:solidFill>
                <a:schemeClr val="accent1">
                  <a:lumMod val="75000"/>
                </a:schemeClr>
              </a:solidFill>
              <a:latin typeface="微軟正黑體" panose="020B0604030504040204" pitchFamily="34" charset="-120"/>
              <a:ea typeface="微軟正黑體" panose="020B0604030504040204" pitchFamily="34" charset="-120"/>
            </a:endParaRPr>
          </a:p>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打擊率</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(AVG</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batting average)</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。擊球員上場擔任打擊任務時，擊出安打的或然率。</a:t>
            </a:r>
          </a:p>
        </p:txBody>
      </p:sp>
      <p:sp>
        <p:nvSpPr>
          <p:cNvPr id="15" name="矩形 14"/>
          <p:cNvSpPr/>
          <p:nvPr/>
        </p:nvSpPr>
        <p:spPr>
          <a:xfrm>
            <a:off x="297998" y="361001"/>
            <a:ext cx="2031325" cy="646331"/>
          </a:xfrm>
          <a:prstGeom prst="rect">
            <a:avLst/>
          </a:prstGeom>
        </p:spPr>
        <p:txBody>
          <a:bodyPr wrap="none">
            <a:spAutoFit/>
          </a:bodyPr>
          <a:lstStyle/>
          <a:p>
            <a:r>
              <a:rPr lang="zh-TW" altLang="en-US" sz="3600" b="1" dirty="0" smtClean="0">
                <a:solidFill>
                  <a:schemeClr val="accent1">
                    <a:lumMod val="75000"/>
                  </a:schemeClr>
                </a:solidFill>
                <a:latin typeface="微軟正黑體" panose="020B0604030504040204" pitchFamily="34" charset="-120"/>
                <a:ea typeface="微軟正黑體" panose="020B0604030504040204" pitchFamily="34" charset="-120"/>
              </a:rPr>
              <a:t>富邦打者</a:t>
            </a:r>
            <a:endParaRPr lang="zh-TW" altLang="en-US" sz="3600" dirty="0"/>
          </a:p>
        </p:txBody>
      </p:sp>
    </p:spTree>
    <p:extLst>
      <p:ext uri="{BB962C8B-B14F-4D97-AF65-F5344CB8AC3E}">
        <p14:creationId xmlns:p14="http://schemas.microsoft.com/office/powerpoint/2010/main" val="2001455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53674" y="914400"/>
            <a:ext cx="10651059" cy="4676075"/>
          </a:xfrm>
          <a:prstGeom prst="rect">
            <a:avLst/>
          </a:prstGeom>
        </p:spPr>
      </p:pic>
      <p:sp>
        <p:nvSpPr>
          <p:cNvPr id="7" name="矩形 6"/>
          <p:cNvSpPr/>
          <p:nvPr/>
        </p:nvSpPr>
        <p:spPr>
          <a:xfrm>
            <a:off x="2437298" y="510895"/>
            <a:ext cx="6883810" cy="400110"/>
          </a:xfrm>
          <a:prstGeom prst="rect">
            <a:avLst/>
          </a:prstGeom>
        </p:spPr>
        <p:txBody>
          <a:bodyPr wrap="square">
            <a:spAutoFit/>
          </a:bodyPr>
          <a:lstStyle/>
          <a:p>
            <a:r>
              <a:rPr lang="zh-TW" altLang="en-US" sz="2000" b="1" dirty="0" smtClean="0">
                <a:solidFill>
                  <a:schemeClr val="accent1">
                    <a:lumMod val="75000"/>
                  </a:schemeClr>
                </a:solidFill>
                <a:latin typeface="微軟正黑體" panose="020B0604030504040204" pitchFamily="34" charset="-120"/>
                <a:ea typeface="微軟正黑體" panose="020B0604030504040204" pitchFamily="34" charset="-120"/>
              </a:rPr>
              <a:t>全年</a:t>
            </a:r>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打數大於</a:t>
            </a:r>
            <a:r>
              <a:rPr lang="en-US" altLang="zh-TW" sz="2000" b="1" dirty="0">
                <a:solidFill>
                  <a:schemeClr val="accent1">
                    <a:lumMod val="75000"/>
                  </a:schemeClr>
                </a:solidFill>
                <a:latin typeface="微軟正黑體" panose="020B0604030504040204" pitchFamily="34" charset="-120"/>
                <a:ea typeface="微軟正黑體" panose="020B0604030504040204" pitchFamily="34" charset="-120"/>
              </a:rPr>
              <a:t>100</a:t>
            </a:r>
            <a:r>
              <a:rPr lang="zh-TW" altLang="en-US" sz="2000" b="1" dirty="0">
                <a:solidFill>
                  <a:schemeClr val="accent1">
                    <a:lumMod val="75000"/>
                  </a:schemeClr>
                </a:solidFill>
                <a:latin typeface="微軟正黑體" panose="020B0604030504040204" pitchFamily="34" charset="-120"/>
                <a:ea typeface="微軟正黑體" panose="020B0604030504040204" pitchFamily="34" charset="-120"/>
              </a:rPr>
              <a:t>次之打者的上壘率</a:t>
            </a:r>
          </a:p>
        </p:txBody>
      </p:sp>
      <p:sp>
        <p:nvSpPr>
          <p:cNvPr id="8" name="圓角矩形圖說文字 7"/>
          <p:cNvSpPr/>
          <p:nvPr/>
        </p:nvSpPr>
        <p:spPr>
          <a:xfrm>
            <a:off x="7273255" y="170418"/>
            <a:ext cx="4353887" cy="943609"/>
          </a:xfrm>
          <a:prstGeom prst="wedgeRoundRectCallout">
            <a:avLst>
              <a:gd name="adj1" fmla="val 49782"/>
              <a:gd name="adj2" fmla="val 104285"/>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註解小</a:t>
            </a:r>
            <a:r>
              <a:rPr lang="zh-TW" altLang="en-US" sz="1200" b="1" dirty="0" smtClean="0">
                <a:solidFill>
                  <a:schemeClr val="accent1">
                    <a:lumMod val="75000"/>
                  </a:schemeClr>
                </a:solidFill>
                <a:latin typeface="微軟正黑體" panose="020B0604030504040204" pitchFamily="34" charset="-120"/>
                <a:ea typeface="微軟正黑體" panose="020B0604030504040204" pitchFamily="34" charset="-120"/>
              </a:rPr>
              <a:t>天使</a:t>
            </a:r>
            <a:r>
              <a:rPr lang="en-US" altLang="zh-TW" sz="1200" b="1" dirty="0" smtClean="0">
                <a:solidFill>
                  <a:schemeClr val="accent1">
                    <a:lumMod val="75000"/>
                  </a:schemeClr>
                </a:solidFill>
                <a:latin typeface="微軟正黑體" panose="020B0604030504040204" pitchFamily="34" charset="-120"/>
                <a:ea typeface="微軟正黑體" panose="020B0604030504040204" pitchFamily="34" charset="-120"/>
              </a:rPr>
              <a:t>:</a:t>
            </a:r>
          </a:p>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上壘率</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(OBP</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on base percentage)</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。擊球員上場擔任打擊任務時，獲得上壘機會的或然率。</a:t>
            </a:r>
          </a:p>
        </p:txBody>
      </p:sp>
      <p:sp>
        <p:nvSpPr>
          <p:cNvPr id="9" name="圓角矩形 8"/>
          <p:cNvSpPr/>
          <p:nvPr/>
        </p:nvSpPr>
        <p:spPr>
          <a:xfrm>
            <a:off x="1537095" y="5881821"/>
            <a:ext cx="2215978" cy="395416"/>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latin typeface="微軟正黑體" panose="020B0604030504040204" pitchFamily="34" charset="-120"/>
                <a:ea typeface="微軟正黑體" panose="020B0604030504040204" pitchFamily="34" charset="-120"/>
              </a:rPr>
              <a:t>2018</a:t>
            </a:r>
            <a:r>
              <a:rPr lang="zh-TW" altLang="en-US" sz="1400" b="1" dirty="0" smtClean="0">
                <a:latin typeface="微軟正黑體" panose="020B0604030504040204" pitchFamily="34" charset="-120"/>
                <a:ea typeface="微軟正黑體" panose="020B0604030504040204" pitchFamily="34" charset="-120"/>
              </a:rPr>
              <a:t>年</a:t>
            </a:r>
            <a:r>
              <a:rPr lang="zh-TW" altLang="en-US" sz="1400" b="1" dirty="0">
                <a:latin typeface="微軟正黑體" panose="020B0604030504040204" pitchFamily="34" charset="-120"/>
                <a:ea typeface="微軟正黑體" panose="020B0604030504040204" pitchFamily="34" charset="-120"/>
              </a:rPr>
              <a:t>上壘率</a:t>
            </a:r>
          </a:p>
        </p:txBody>
      </p:sp>
      <p:sp>
        <p:nvSpPr>
          <p:cNvPr id="10" name="圓角矩形 9"/>
          <p:cNvSpPr/>
          <p:nvPr/>
        </p:nvSpPr>
        <p:spPr>
          <a:xfrm>
            <a:off x="3836579" y="5881821"/>
            <a:ext cx="2215978" cy="395416"/>
          </a:xfrm>
          <a:prstGeom prst="roundRect">
            <a:avLst/>
          </a:prstGeom>
          <a:solidFill>
            <a:srgbClr val="008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對戰桃</a:t>
            </a:r>
            <a:r>
              <a:rPr lang="zh-TW" altLang="en-US" sz="1400" b="1" dirty="0" smtClean="0">
                <a:latin typeface="微軟正黑體" panose="020B0604030504040204" pitchFamily="34" charset="-120"/>
                <a:ea typeface="微軟正黑體" panose="020B0604030504040204" pitchFamily="34" charset="-120"/>
              </a:rPr>
              <a:t>猿</a:t>
            </a:r>
            <a:r>
              <a:rPr lang="zh-TW" altLang="en-US" sz="1400" b="1" dirty="0">
                <a:latin typeface="微軟正黑體" panose="020B0604030504040204" pitchFamily="34" charset="-120"/>
                <a:ea typeface="微軟正黑體" panose="020B0604030504040204" pitchFamily="34" charset="-120"/>
              </a:rPr>
              <a:t>上壘率</a:t>
            </a:r>
          </a:p>
        </p:txBody>
      </p:sp>
      <p:sp>
        <p:nvSpPr>
          <p:cNvPr id="11" name="圓角矩形 10"/>
          <p:cNvSpPr/>
          <p:nvPr/>
        </p:nvSpPr>
        <p:spPr>
          <a:xfrm>
            <a:off x="6136063" y="5885081"/>
            <a:ext cx="2215978" cy="395416"/>
          </a:xfrm>
          <a:prstGeom prst="round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對戰</a:t>
            </a:r>
            <a:r>
              <a:rPr lang="zh-TW" altLang="en-US" sz="1400" b="1" dirty="0" smtClean="0">
                <a:solidFill>
                  <a:schemeClr val="tx1">
                    <a:lumMod val="85000"/>
                    <a:lumOff val="15000"/>
                  </a:schemeClr>
                </a:solidFill>
                <a:latin typeface="微軟正黑體" panose="020B0604030504040204" pitchFamily="34" charset="-120"/>
                <a:ea typeface="微軟正黑體" panose="020B0604030504040204" pitchFamily="34" charset="-120"/>
              </a:rPr>
              <a:t>中信</a:t>
            </a: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上壘率</a:t>
            </a:r>
          </a:p>
        </p:txBody>
      </p:sp>
      <p:sp>
        <p:nvSpPr>
          <p:cNvPr id="12" name="圓角矩形 11"/>
          <p:cNvSpPr/>
          <p:nvPr/>
        </p:nvSpPr>
        <p:spPr>
          <a:xfrm>
            <a:off x="8435547" y="5881821"/>
            <a:ext cx="2215978" cy="395416"/>
          </a:xfrm>
          <a:prstGeom prst="round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對戰</a:t>
            </a:r>
            <a:r>
              <a:rPr lang="zh-TW" altLang="en-US" sz="1400" b="1" dirty="0" smtClean="0">
                <a:solidFill>
                  <a:schemeClr val="tx1">
                    <a:lumMod val="85000"/>
                    <a:lumOff val="15000"/>
                  </a:schemeClr>
                </a:solidFill>
                <a:latin typeface="微軟正黑體" panose="020B0604030504040204" pitchFamily="34" charset="-120"/>
                <a:ea typeface="微軟正黑體" panose="020B0604030504040204" pitchFamily="34" charset="-120"/>
              </a:rPr>
              <a:t>統一</a:t>
            </a: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上壘率</a:t>
            </a:r>
          </a:p>
        </p:txBody>
      </p:sp>
      <p:sp>
        <p:nvSpPr>
          <p:cNvPr id="14" name="矩形 13"/>
          <p:cNvSpPr/>
          <p:nvPr/>
        </p:nvSpPr>
        <p:spPr>
          <a:xfrm>
            <a:off x="479824" y="319056"/>
            <a:ext cx="2031325" cy="646331"/>
          </a:xfrm>
          <a:prstGeom prst="rect">
            <a:avLst/>
          </a:prstGeom>
        </p:spPr>
        <p:txBody>
          <a:bodyPr wrap="none">
            <a:spAutoFit/>
          </a:bodyPr>
          <a:lstStyle/>
          <a:p>
            <a:r>
              <a:rPr lang="zh-TW" altLang="en-US" sz="3600" b="1" dirty="0" smtClean="0">
                <a:solidFill>
                  <a:schemeClr val="accent1">
                    <a:lumMod val="75000"/>
                  </a:schemeClr>
                </a:solidFill>
                <a:latin typeface="微軟正黑體" panose="020B0604030504040204" pitchFamily="34" charset="-120"/>
                <a:ea typeface="微軟正黑體" panose="020B0604030504040204" pitchFamily="34" charset="-120"/>
              </a:rPr>
              <a:t>富邦打者</a:t>
            </a:r>
            <a:endParaRPr lang="zh-TW" altLang="en-US" sz="3600" dirty="0"/>
          </a:p>
        </p:txBody>
      </p:sp>
    </p:spTree>
    <p:extLst>
      <p:ext uri="{BB962C8B-B14F-4D97-AF65-F5344CB8AC3E}">
        <p14:creationId xmlns:p14="http://schemas.microsoft.com/office/powerpoint/2010/main" val="2662883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2u4kefljajflwe</a:t>
            </a:r>
            <a:endParaRPr lang="zh-TW" altLang="en-US" dirty="0"/>
          </a:p>
        </p:txBody>
      </p:sp>
      <p:sp>
        <p:nvSpPr>
          <p:cNvPr id="7" name="矩形 6"/>
          <p:cNvSpPr/>
          <p:nvPr/>
        </p:nvSpPr>
        <p:spPr>
          <a:xfrm>
            <a:off x="8289334" y="1"/>
            <a:ext cx="393561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8743343" y="2875280"/>
            <a:ext cx="3179807" cy="646331"/>
          </a:xfrm>
          <a:prstGeom prst="rect">
            <a:avLst/>
          </a:prstGeom>
        </p:spPr>
        <p:txBody>
          <a:bodyPr wrap="square">
            <a:spAutoFit/>
          </a:bodyPr>
          <a:lstStyle/>
          <a:p>
            <a:r>
              <a:rPr lang="zh-TW" altLang="en-US" b="1" dirty="0" smtClean="0">
                <a:solidFill>
                  <a:schemeClr val="bg1"/>
                </a:solidFill>
                <a:latin typeface="微軟正黑體" panose="020B0604030504040204" pitchFamily="34" charset="-120"/>
                <a:ea typeface="微軟正黑體" panose="020B0604030504040204" pitchFamily="34" charset="-120"/>
              </a:rPr>
              <a:t>大多數</a:t>
            </a:r>
            <a:r>
              <a:rPr lang="zh-TW" altLang="en-US" b="1" dirty="0">
                <a:solidFill>
                  <a:schemeClr val="bg1"/>
                </a:solidFill>
                <a:latin typeface="微軟正黑體" panose="020B0604030504040204" pitchFamily="34" charset="-120"/>
                <a:ea typeface="微軟正黑體" panose="020B0604030504040204" pitchFamily="34" charset="-120"/>
              </a:rPr>
              <a:t>的打者在面對統一投手時有較低的打擊率與上壘率。</a:t>
            </a:r>
          </a:p>
        </p:txBody>
      </p:sp>
      <p:sp>
        <p:nvSpPr>
          <p:cNvPr id="11" name="矩形 10"/>
          <p:cNvSpPr/>
          <p:nvPr/>
        </p:nvSpPr>
        <p:spPr>
          <a:xfrm>
            <a:off x="8603301" y="2604464"/>
            <a:ext cx="3459893" cy="118796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p:cNvPicPr>
            <a:picLocks noChangeAspect="1"/>
          </p:cNvPicPr>
          <p:nvPr/>
        </p:nvPicPr>
        <p:blipFill>
          <a:blip r:embed="rId2"/>
          <a:stretch>
            <a:fillRect/>
          </a:stretch>
        </p:blipFill>
        <p:spPr>
          <a:xfrm>
            <a:off x="75577" y="0"/>
            <a:ext cx="7778861" cy="3387742"/>
          </a:xfrm>
          <a:prstGeom prst="rect">
            <a:avLst/>
          </a:prstGeom>
        </p:spPr>
      </p:pic>
      <p:pic>
        <p:nvPicPr>
          <p:cNvPr id="15" name="圖片 14"/>
          <p:cNvPicPr>
            <a:picLocks noChangeAspect="1"/>
          </p:cNvPicPr>
          <p:nvPr/>
        </p:nvPicPr>
        <p:blipFill>
          <a:blip r:embed="rId3"/>
          <a:stretch>
            <a:fillRect/>
          </a:stretch>
        </p:blipFill>
        <p:spPr>
          <a:xfrm>
            <a:off x="148281" y="3429000"/>
            <a:ext cx="7792995" cy="3421315"/>
          </a:xfrm>
          <a:prstGeom prst="rect">
            <a:avLst/>
          </a:prstGeom>
        </p:spPr>
      </p:pic>
    </p:spTree>
    <p:extLst>
      <p:ext uri="{BB962C8B-B14F-4D97-AF65-F5344CB8AC3E}">
        <p14:creationId xmlns:p14="http://schemas.microsoft.com/office/powerpoint/2010/main" val="16446224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2u4kefljajflwe</a:t>
            </a:r>
            <a:endParaRPr lang="zh-TW" altLang="en-US" dirty="0"/>
          </a:p>
        </p:txBody>
      </p:sp>
      <p:sp>
        <p:nvSpPr>
          <p:cNvPr id="7" name="矩形 6"/>
          <p:cNvSpPr/>
          <p:nvPr/>
        </p:nvSpPr>
        <p:spPr>
          <a:xfrm>
            <a:off x="645952" y="1199627"/>
            <a:ext cx="11167185" cy="399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b="1" dirty="0">
                <a:latin typeface="微軟正黑體" panose="020B0604030504040204" pitchFamily="34" charset="-120"/>
                <a:ea typeface="微軟正黑體" panose="020B0604030504040204" pitchFamily="34" charset="-120"/>
              </a:rPr>
              <a:t/>
            </a:r>
            <a:br>
              <a:rPr lang="zh-TW" altLang="en-US" sz="2000" b="1" dirty="0">
                <a:latin typeface="微軟正黑體" panose="020B0604030504040204" pitchFamily="34" charset="-120"/>
                <a:ea typeface="微軟正黑體" panose="020B0604030504040204" pitchFamily="34" charset="-120"/>
              </a:rPr>
            </a:br>
            <a:endParaRPr lang="zh-TW" altLang="en-US" sz="2000" b="1" dirty="0">
              <a:latin typeface="微軟正黑體" panose="020B0604030504040204" pitchFamily="34" charset="-120"/>
              <a:ea typeface="微軟正黑體" panose="020B0604030504040204" pitchFamily="34" charset="-120"/>
            </a:endParaRPr>
          </a:p>
        </p:txBody>
      </p:sp>
      <p:sp>
        <p:nvSpPr>
          <p:cNvPr id="2" name="矩形 1"/>
          <p:cNvSpPr/>
          <p:nvPr/>
        </p:nvSpPr>
        <p:spPr>
          <a:xfrm>
            <a:off x="1407727" y="2531021"/>
            <a:ext cx="9784208" cy="1477328"/>
          </a:xfrm>
          <a:prstGeom prst="rect">
            <a:avLst/>
          </a:prstGeom>
        </p:spPr>
        <p:txBody>
          <a:bodyPr wrap="square">
            <a:spAutoFit/>
          </a:bodyPr>
          <a:lstStyle/>
          <a:p>
            <a:r>
              <a:rPr lang="zh-TW" altLang="en-US" b="1" dirty="0" smtClean="0">
                <a:solidFill>
                  <a:schemeClr val="bg1"/>
                </a:solidFill>
                <a:latin typeface="微軟正黑體" panose="020B0604030504040204" pitchFamily="34" charset="-120"/>
                <a:ea typeface="微軟正黑體" panose="020B0604030504040204" pitchFamily="34" charset="-120"/>
              </a:rPr>
              <a:t>打者與</a:t>
            </a:r>
            <a:r>
              <a:rPr lang="zh-TW" altLang="en-US" b="1" dirty="0">
                <a:solidFill>
                  <a:schemeClr val="bg1"/>
                </a:solidFill>
                <a:latin typeface="微軟正黑體" panose="020B0604030504040204" pitchFamily="34" charset="-120"/>
                <a:ea typeface="微軟正黑體" panose="020B0604030504040204" pitchFamily="34" charset="-120"/>
              </a:rPr>
              <a:t>投手的數據擺在一起看</a:t>
            </a:r>
            <a:r>
              <a:rPr lang="zh-TW" altLang="en-US" b="1" dirty="0" smtClean="0">
                <a:solidFill>
                  <a:schemeClr val="bg1"/>
                </a:solidFill>
                <a:latin typeface="微軟正黑體" panose="020B0604030504040204" pitchFamily="34" charset="-120"/>
                <a:ea typeface="微軟正黑體" panose="020B0604030504040204" pitchFamily="34" charset="-120"/>
              </a:rPr>
              <a:t>，富邦球員打擊率</a:t>
            </a:r>
            <a:r>
              <a:rPr lang="zh-TW" altLang="en-US" b="1" dirty="0">
                <a:solidFill>
                  <a:schemeClr val="bg1"/>
                </a:solidFill>
                <a:latin typeface="微軟正黑體" panose="020B0604030504040204" pitchFamily="34" charset="-120"/>
                <a:ea typeface="微軟正黑體" panose="020B0604030504040204" pitchFamily="34" charset="-120"/>
              </a:rPr>
              <a:t>低</a:t>
            </a:r>
            <a:r>
              <a:rPr lang="zh-TW" altLang="en-US" b="1" dirty="0" smtClean="0">
                <a:solidFill>
                  <a:schemeClr val="bg1"/>
                </a:solidFill>
                <a:latin typeface="微軟正黑體" panose="020B0604030504040204" pitchFamily="34" charset="-120"/>
                <a:ea typeface="微軟正黑體" panose="020B0604030504040204" pitchFamily="34" charset="-120"/>
              </a:rPr>
              <a:t>且統一球員防禦</a:t>
            </a:r>
            <a:r>
              <a:rPr lang="zh-TW" altLang="en-US" b="1" dirty="0">
                <a:solidFill>
                  <a:schemeClr val="bg1"/>
                </a:solidFill>
                <a:latin typeface="微軟正黑體" panose="020B0604030504040204" pitchFamily="34" charset="-120"/>
                <a:ea typeface="微軟正黑體" panose="020B0604030504040204" pitchFamily="34" charset="-120"/>
              </a:rPr>
              <a:t>率高，輸球的機率當然比較</a:t>
            </a:r>
            <a:r>
              <a:rPr lang="zh-TW" altLang="en-US" b="1" dirty="0" smtClean="0">
                <a:solidFill>
                  <a:schemeClr val="bg1"/>
                </a:solidFill>
                <a:latin typeface="微軟正黑體" panose="020B0604030504040204" pitchFamily="34" charset="-120"/>
                <a:ea typeface="微軟正黑體" panose="020B0604030504040204" pitchFamily="34" charset="-120"/>
              </a:rPr>
              <a:t>高</a:t>
            </a:r>
            <a:r>
              <a:rPr lang="zh-TW" altLang="en-US" dirty="0">
                <a:solidFill>
                  <a:schemeClr val="bg1"/>
                </a:solidFill>
              </a:rPr>
              <a:t>。</a:t>
            </a:r>
          </a:p>
          <a:p>
            <a:r>
              <a:rPr lang="zh-TW" altLang="en-US" dirty="0"/>
              <a:t/>
            </a:r>
            <a:br>
              <a:rPr lang="zh-TW" altLang="en-US" dirty="0"/>
            </a:br>
            <a:r>
              <a:rPr lang="zh-TW" altLang="en-US" b="1" dirty="0" smtClean="0">
                <a:solidFill>
                  <a:schemeClr val="bg1"/>
                </a:solidFill>
                <a:latin typeface="微軟正黑體" panose="020B0604030504040204" pitchFamily="34" charset="-120"/>
                <a:ea typeface="微軟正黑體" panose="020B0604030504040204" pitchFamily="34" charset="-120"/>
              </a:rPr>
              <a:t>看</a:t>
            </a:r>
            <a:r>
              <a:rPr lang="zh-TW" altLang="en-US" b="1" dirty="0">
                <a:solidFill>
                  <a:schemeClr val="bg1"/>
                </a:solidFill>
                <a:latin typeface="微軟正黑體" panose="020B0604030504040204" pitchFamily="34" charset="-120"/>
                <a:ea typeface="微軟正黑體" panose="020B0604030504040204" pitchFamily="34" charset="-120"/>
              </a:rPr>
              <a:t>完了富邦悍將整體球員的表現之後，我們大致上可以了解到富邦對統一獅時為何會贏少敗多</a:t>
            </a:r>
            <a:r>
              <a:rPr lang="zh-TW" altLang="en-US" b="1" dirty="0" smtClean="0">
                <a:solidFill>
                  <a:schemeClr val="bg1"/>
                </a:solidFill>
                <a:latin typeface="微軟正黑體" panose="020B0604030504040204" pitchFamily="34" charset="-120"/>
                <a:ea typeface="微軟正黑體" panose="020B0604030504040204" pitchFamily="34" charset="-120"/>
              </a:rPr>
              <a:t>。</a:t>
            </a:r>
            <a:endParaRPr lang="en-US" altLang="zh-TW" b="1" dirty="0" smtClean="0">
              <a:solidFill>
                <a:schemeClr val="bg1"/>
              </a:solidFill>
              <a:latin typeface="微軟正黑體" panose="020B0604030504040204" pitchFamily="34" charset="-120"/>
              <a:ea typeface="微軟正黑體" panose="020B0604030504040204" pitchFamily="34" charset="-120"/>
            </a:endParaRPr>
          </a:p>
          <a:p>
            <a:r>
              <a:rPr lang="zh-TW" altLang="en-US" b="1" dirty="0" smtClean="0">
                <a:solidFill>
                  <a:schemeClr val="bg1"/>
                </a:solidFill>
                <a:latin typeface="微軟正黑體" panose="020B0604030504040204" pitchFamily="34" charset="-120"/>
                <a:ea typeface="微軟正黑體" panose="020B0604030504040204" pitchFamily="34" charset="-120"/>
              </a:rPr>
              <a:t>但是</a:t>
            </a:r>
            <a:r>
              <a:rPr lang="zh-TW" altLang="en-US" b="1" dirty="0">
                <a:solidFill>
                  <a:schemeClr val="bg1"/>
                </a:solidFill>
                <a:latin typeface="微軟正黑體" panose="020B0604030504040204" pitchFamily="34" charset="-120"/>
                <a:ea typeface="微軟正黑體" panose="020B0604030504040204" pitchFamily="34" charset="-120"/>
              </a:rPr>
              <a:t>，俗話說得的好，「魔鬼藏在細節中」</a:t>
            </a:r>
            <a:r>
              <a:rPr lang="zh-TW" altLang="en-US" b="1" dirty="0" smtClean="0">
                <a:solidFill>
                  <a:schemeClr val="bg1"/>
                </a:solidFill>
                <a:latin typeface="微軟正黑體" panose="020B0604030504040204" pitchFamily="34" charset="-120"/>
                <a:ea typeface="微軟正黑體" panose="020B0604030504040204" pitchFamily="34" charset="-120"/>
              </a:rPr>
              <a:t>。</a:t>
            </a:r>
            <a:endParaRPr lang="en-US" altLang="zh-TW" b="1" dirty="0" smtClean="0">
              <a:solidFill>
                <a:schemeClr val="bg1"/>
              </a:solidFill>
              <a:latin typeface="微軟正黑體" panose="020B0604030504040204" pitchFamily="34" charset="-120"/>
              <a:ea typeface="微軟正黑體" panose="020B0604030504040204" pitchFamily="34" charset="-120"/>
            </a:endParaRPr>
          </a:p>
          <a:p>
            <a:r>
              <a:rPr lang="zh-TW" altLang="en-US" b="1" dirty="0" smtClean="0">
                <a:solidFill>
                  <a:schemeClr val="bg1"/>
                </a:solidFill>
                <a:latin typeface="微軟正黑體" panose="020B0604030504040204" pitchFamily="34" charset="-120"/>
                <a:ea typeface="微軟正黑體" panose="020B0604030504040204" pitchFamily="34" charset="-120"/>
              </a:rPr>
              <a:t>是的</a:t>
            </a:r>
            <a:r>
              <a:rPr lang="zh-TW" altLang="en-US" b="1" dirty="0">
                <a:solidFill>
                  <a:schemeClr val="bg1"/>
                </a:solidFill>
                <a:latin typeface="微軟正黑體" panose="020B0604030504040204" pitchFamily="34" charset="-120"/>
                <a:ea typeface="微軟正黑體" panose="020B0604030504040204" pitchFamily="34" charset="-120"/>
              </a:rPr>
              <a:t>，我們要找出這些「魔鬼」，就要從單一球員來看看，揪</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竟是發生了什麼事。</a:t>
            </a:r>
          </a:p>
        </p:txBody>
      </p:sp>
    </p:spTree>
    <p:extLst>
      <p:ext uri="{BB962C8B-B14F-4D97-AF65-F5344CB8AC3E}">
        <p14:creationId xmlns:p14="http://schemas.microsoft.com/office/powerpoint/2010/main" val="41112202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67350D-4D50-7248-82D9-77713AE63158}"/>
              </a:ext>
            </a:extLst>
          </p:cNvPr>
          <p:cNvSpPr>
            <a:spLocks noGrp="1"/>
          </p:cNvSpPr>
          <p:nvPr>
            <p:ph type="ctrTitle"/>
          </p:nvPr>
        </p:nvSpPr>
        <p:spPr/>
        <p:txBody>
          <a:bodyPr/>
          <a:lstStyle/>
          <a:p>
            <a:r>
              <a:rPr kumimoji="1" lang="zh-TW" altLang="en-US" dirty="0" smtClean="0">
                <a:solidFill>
                  <a:srgbClr val="012255"/>
                </a:solidFill>
                <a:latin typeface="Heiti SC Medium" pitchFamily="2" charset="-128"/>
                <a:ea typeface="Heiti SC Medium" pitchFamily="2" charset="-128"/>
              </a:rPr>
              <a:t>個人球</a:t>
            </a:r>
            <a:r>
              <a:rPr kumimoji="1" lang="zh-CN" altLang="en-US" dirty="0" smtClean="0">
                <a:solidFill>
                  <a:srgbClr val="012255"/>
                </a:solidFill>
                <a:latin typeface="Heiti SC Medium" pitchFamily="2" charset="-128"/>
                <a:ea typeface="Heiti SC Medium" pitchFamily="2" charset="-128"/>
              </a:rPr>
              <a:t>員</a:t>
            </a:r>
            <a:r>
              <a:rPr kumimoji="1" lang="zh-TW" altLang="en-US" dirty="0" smtClean="0">
                <a:solidFill>
                  <a:srgbClr val="012255"/>
                </a:solidFill>
                <a:latin typeface="Heiti SC Medium" pitchFamily="2" charset="-128"/>
                <a:ea typeface="Heiti SC Medium" pitchFamily="2" charset="-128"/>
              </a:rPr>
              <a:t>表</a:t>
            </a:r>
            <a:r>
              <a:rPr kumimoji="1" lang="zh-TW" altLang="en-US" dirty="0">
                <a:solidFill>
                  <a:srgbClr val="012255"/>
                </a:solidFill>
                <a:latin typeface="Heiti SC Medium" pitchFamily="2" charset="-128"/>
                <a:ea typeface="Heiti SC Medium" pitchFamily="2" charset="-128"/>
              </a:rPr>
              <a:t>現</a:t>
            </a:r>
          </a:p>
        </p:txBody>
      </p:sp>
      <p:sp>
        <p:nvSpPr>
          <p:cNvPr id="3" name="副標題 2">
            <a:extLst>
              <a:ext uri="{FF2B5EF4-FFF2-40B4-BE49-F238E27FC236}">
                <a16:creationId xmlns:a16="http://schemas.microsoft.com/office/drawing/2014/main" id="{54003166-60D6-AC42-A701-658F2BD77333}"/>
              </a:ext>
            </a:extLst>
          </p:cNvPr>
          <p:cNvSpPr>
            <a:spLocks noGrp="1"/>
          </p:cNvSpPr>
          <p:nvPr>
            <p:ph type="subTitle" idx="1"/>
          </p:nvPr>
        </p:nvSpPr>
        <p:spPr/>
        <p:txBody>
          <a:bodyPr/>
          <a:lstStyle/>
          <a:p>
            <a:r>
              <a:rPr kumimoji="1" lang="zh-TW" altLang="en-US" sz="2400" b="1" dirty="0" smtClean="0">
                <a:latin typeface="微軟正黑體" panose="020B0604030504040204" pitchFamily="34" charset="-120"/>
                <a:ea typeface="微軟正黑體" panose="020B0604030504040204" pitchFamily="34" charset="-120"/>
              </a:rPr>
              <a:t>講者蕭子祺</a:t>
            </a:r>
            <a:endParaRPr kumimoji="1" lang="zh-TW" altLang="en-US" sz="2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517341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96331" y="118006"/>
            <a:ext cx="10396882" cy="1151965"/>
          </a:xfrm>
        </p:spPr>
        <p:txBody>
          <a:bodyPr>
            <a:normAutofit/>
          </a:bodyPr>
          <a:lstStyle/>
          <a:p>
            <a:r>
              <a:rPr lang="en-US" altLang="zh-TW" sz="4000" b="1" dirty="0"/>
              <a:t>Mike </a:t>
            </a:r>
            <a:r>
              <a:rPr lang="en-US" altLang="zh-TW" sz="4000" b="1" dirty="0" err="1"/>
              <a:t>Loree</a:t>
            </a:r>
            <a:r>
              <a:rPr lang="zh-TW" altLang="en-US" sz="4000" b="1" dirty="0"/>
              <a:t>羅</a:t>
            </a:r>
            <a:r>
              <a:rPr lang="zh-TW" altLang="en-US" sz="4000" b="1" dirty="0" smtClean="0"/>
              <a:t>力</a:t>
            </a:r>
            <a:endParaRPr lang="zh-TW" altLang="en-US" sz="4000" dirty="0"/>
          </a:p>
        </p:txBody>
      </p:sp>
      <p:pic>
        <p:nvPicPr>
          <p:cNvPr id="4" name="內容版面配置區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89687" y="1327636"/>
            <a:ext cx="6095997" cy="4006451"/>
          </a:xfrm>
        </p:spPr>
      </p:pic>
      <p:sp>
        <p:nvSpPr>
          <p:cNvPr id="5" name="矩形 4"/>
          <p:cNvSpPr/>
          <p:nvPr/>
        </p:nvSpPr>
        <p:spPr>
          <a:xfrm>
            <a:off x="7411992" y="1525344"/>
            <a:ext cx="3552571" cy="3416320"/>
          </a:xfrm>
          <a:prstGeom prst="rect">
            <a:avLst/>
          </a:prstGeom>
        </p:spPr>
        <p:txBody>
          <a:bodyPr wrap="square">
            <a:spAutoFit/>
          </a:bodyPr>
          <a:lstStyle/>
          <a:p>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身為富邦悍將的王牌投手，羅力的表現對富邦來說至關重要</a:t>
            </a:r>
            <a:r>
              <a:rPr lang="zh-TW" altLang="en-US" b="1" dirty="0" smtClean="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b="1" dirty="0" smtClean="0">
              <a:solidFill>
                <a:schemeClr val="accent1">
                  <a:lumMod val="75000"/>
                </a:schemeClr>
              </a:solidFill>
              <a:latin typeface="微軟正黑體" panose="020B0604030504040204" pitchFamily="34" charset="-120"/>
              <a:ea typeface="微軟正黑體" panose="020B0604030504040204" pitchFamily="34" charset="-120"/>
            </a:endParaRPr>
          </a:p>
          <a:p>
            <a:endParaRPr lang="en-US" altLang="zh-TW" b="1" dirty="0" smtClean="0">
              <a:solidFill>
                <a:schemeClr val="accent1">
                  <a:lumMod val="75000"/>
                </a:schemeClr>
              </a:solidFill>
              <a:latin typeface="微軟正黑體" panose="020B0604030504040204" pitchFamily="34" charset="-120"/>
              <a:ea typeface="微軟正黑體" panose="020B0604030504040204" pitchFamily="34" charset="-120"/>
            </a:endParaRPr>
          </a:p>
          <a:p>
            <a:r>
              <a:rPr lang="zh-TW" altLang="en-US" b="1" dirty="0" smtClean="0">
                <a:solidFill>
                  <a:schemeClr val="accent1">
                    <a:lumMod val="75000"/>
                  </a:schemeClr>
                </a:solidFill>
                <a:latin typeface="微軟正黑體" panose="020B0604030504040204" pitchFamily="34" charset="-120"/>
                <a:ea typeface="微軟正黑體" panose="020B0604030504040204" pitchFamily="34" charset="-120"/>
              </a:rPr>
              <a:t>在</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2017</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年球季，羅力面對統一獅繳出</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9</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勝</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2</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敗，對戰打擊率</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0.190</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且防禦率只有</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1.68</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鬼神一般的表現，有著「屠獅手」的稱號</a:t>
            </a:r>
            <a:r>
              <a:rPr lang="zh-TW" altLang="en-US" b="1" dirty="0" smtClean="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b="1" dirty="0" smtClean="0">
              <a:solidFill>
                <a:schemeClr val="accent1">
                  <a:lumMod val="75000"/>
                </a:schemeClr>
              </a:solidFill>
              <a:latin typeface="微軟正黑體" panose="020B0604030504040204" pitchFamily="34" charset="-120"/>
              <a:ea typeface="微軟正黑體" panose="020B0604030504040204" pitchFamily="34" charset="-120"/>
            </a:endParaRPr>
          </a:p>
          <a:p>
            <a:endParaRPr lang="en-US" altLang="zh-TW" b="1" dirty="0">
              <a:solidFill>
                <a:schemeClr val="accent1">
                  <a:lumMod val="75000"/>
                </a:schemeClr>
              </a:solidFill>
              <a:latin typeface="微軟正黑體" panose="020B0604030504040204" pitchFamily="34" charset="-120"/>
              <a:ea typeface="微軟正黑體" panose="020B0604030504040204" pitchFamily="34" charset="-120"/>
            </a:endParaRPr>
          </a:p>
          <a:p>
            <a:r>
              <a:rPr lang="zh-TW" altLang="en-US" b="1" dirty="0" smtClean="0">
                <a:solidFill>
                  <a:schemeClr val="accent1">
                    <a:lumMod val="75000"/>
                  </a:schemeClr>
                </a:solidFill>
                <a:latin typeface="微軟正黑體" panose="020B0604030504040204" pitchFamily="34" charset="-120"/>
                <a:ea typeface="微軟正黑體" panose="020B0604030504040204" pitchFamily="34" charset="-120"/>
              </a:rPr>
              <a:t>只是</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2018</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年球季「屠獅手」風範不再，對戰打擊率上升至</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0.270</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且防禦率飆升至</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3.95</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，更只拿下了</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4</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勝</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4</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敗的成績。</a:t>
            </a:r>
          </a:p>
        </p:txBody>
      </p:sp>
    </p:spTree>
    <p:extLst>
      <p:ext uri="{BB962C8B-B14F-4D97-AF65-F5344CB8AC3E}">
        <p14:creationId xmlns:p14="http://schemas.microsoft.com/office/powerpoint/2010/main" val="13421088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51782" y="581397"/>
            <a:ext cx="10396882" cy="1151965"/>
          </a:xfrm>
        </p:spPr>
        <p:txBody>
          <a:bodyPr>
            <a:noAutofit/>
          </a:bodyPr>
          <a:lstStyle/>
          <a:p>
            <a:r>
              <a:rPr lang="en-US" altLang="zh-TW" sz="2400" b="1" dirty="0" smtClean="0"/>
              <a:t>2018</a:t>
            </a:r>
            <a:r>
              <a:rPr lang="zh-TW" altLang="en-US" sz="2400" b="1" dirty="0"/>
              <a:t>年與</a:t>
            </a:r>
            <a:r>
              <a:rPr lang="en-US" altLang="zh-TW" sz="2400" b="1" dirty="0"/>
              <a:t>2017</a:t>
            </a:r>
            <a:r>
              <a:rPr lang="zh-TW" altLang="en-US" sz="2400" b="1" dirty="0"/>
              <a:t>年羅力對上統一獅打者的打擊率比較</a:t>
            </a:r>
          </a:p>
        </p:txBody>
      </p:sp>
      <p:pic>
        <p:nvPicPr>
          <p:cNvPr id="4" name="圖片 3"/>
          <p:cNvPicPr>
            <a:picLocks noChangeAspect="1"/>
          </p:cNvPicPr>
          <p:nvPr/>
        </p:nvPicPr>
        <p:blipFill>
          <a:blip r:embed="rId2"/>
          <a:stretch>
            <a:fillRect/>
          </a:stretch>
        </p:blipFill>
        <p:spPr>
          <a:xfrm>
            <a:off x="0" y="2031171"/>
            <a:ext cx="8413969" cy="3690236"/>
          </a:xfrm>
          <a:prstGeom prst="rect">
            <a:avLst/>
          </a:prstGeom>
        </p:spPr>
      </p:pic>
      <p:sp>
        <p:nvSpPr>
          <p:cNvPr id="7" name="矩形 6"/>
          <p:cNvSpPr/>
          <p:nvPr/>
        </p:nvSpPr>
        <p:spPr>
          <a:xfrm>
            <a:off x="8413969" y="0"/>
            <a:ext cx="37780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p:cNvSpPr/>
          <p:nvPr/>
        </p:nvSpPr>
        <p:spPr>
          <a:xfrm>
            <a:off x="-33557" y="6342076"/>
            <a:ext cx="12225557" cy="549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圓角矩形 4"/>
          <p:cNvSpPr/>
          <p:nvPr/>
        </p:nvSpPr>
        <p:spPr>
          <a:xfrm>
            <a:off x="639072" y="6013436"/>
            <a:ext cx="3656166" cy="546755"/>
          </a:xfrm>
          <a:prstGeom prst="round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統一獅球員</a:t>
            </a:r>
            <a:r>
              <a:rPr lang="en-US" altLang="zh-TW" sz="2000" b="1" dirty="0">
                <a:latin typeface="微軟正黑體" panose="020B0604030504040204" pitchFamily="34" charset="-120"/>
                <a:ea typeface="微軟正黑體" panose="020B0604030504040204" pitchFamily="34" charset="-120"/>
              </a:rPr>
              <a:t>2018</a:t>
            </a:r>
            <a:r>
              <a:rPr lang="zh-TW" altLang="en-US" sz="1400" b="1" dirty="0" smtClean="0">
                <a:latin typeface="微軟正黑體" panose="020B0604030504040204" pitchFamily="34" charset="-120"/>
                <a:ea typeface="微軟正黑體" panose="020B0604030504040204" pitchFamily="34" charset="-120"/>
              </a:rPr>
              <a:t>年對</a:t>
            </a:r>
            <a:r>
              <a:rPr lang="zh-TW" altLang="en-US" sz="1400" b="1" dirty="0">
                <a:latin typeface="微軟正黑體" panose="020B0604030504040204" pitchFamily="34" charset="-120"/>
                <a:ea typeface="微軟正黑體" panose="020B0604030504040204" pitchFamily="34" charset="-120"/>
              </a:rPr>
              <a:t>羅力的打擊率</a:t>
            </a:r>
          </a:p>
        </p:txBody>
      </p:sp>
      <p:sp>
        <p:nvSpPr>
          <p:cNvPr id="6" name="圓角矩形 5"/>
          <p:cNvSpPr/>
          <p:nvPr/>
        </p:nvSpPr>
        <p:spPr>
          <a:xfrm>
            <a:off x="4724246" y="6013436"/>
            <a:ext cx="3656166" cy="546755"/>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latin typeface="微軟正黑體" panose="020B0604030504040204" pitchFamily="34" charset="-120"/>
                <a:ea typeface="微軟正黑體" panose="020B0604030504040204" pitchFamily="34" charset="-120"/>
              </a:rPr>
              <a:t>統一獅球員</a:t>
            </a:r>
            <a:r>
              <a:rPr lang="en-US" altLang="zh-TW" b="1" dirty="0" smtClean="0">
                <a:latin typeface="微軟正黑體" panose="020B0604030504040204" pitchFamily="34" charset="-120"/>
                <a:ea typeface="微軟正黑體" panose="020B0604030504040204" pitchFamily="34" charset="-120"/>
              </a:rPr>
              <a:t>2017</a:t>
            </a:r>
            <a:r>
              <a:rPr lang="zh-TW" altLang="en-US" sz="1400" b="1" dirty="0" smtClean="0">
                <a:latin typeface="微軟正黑體" panose="020B0604030504040204" pitchFamily="34" charset="-120"/>
                <a:ea typeface="微軟正黑體" panose="020B0604030504040204" pitchFamily="34" charset="-120"/>
              </a:rPr>
              <a:t>年對</a:t>
            </a:r>
            <a:r>
              <a:rPr lang="zh-TW" altLang="en-US" sz="1400" b="1" dirty="0">
                <a:latin typeface="微軟正黑體" panose="020B0604030504040204" pitchFamily="34" charset="-120"/>
                <a:ea typeface="微軟正黑體" panose="020B0604030504040204" pitchFamily="34" charset="-120"/>
              </a:rPr>
              <a:t>羅力的打擊率</a:t>
            </a:r>
          </a:p>
        </p:txBody>
      </p:sp>
      <p:sp>
        <p:nvSpPr>
          <p:cNvPr id="9" name="矩形 8"/>
          <p:cNvSpPr/>
          <p:nvPr/>
        </p:nvSpPr>
        <p:spPr>
          <a:xfrm>
            <a:off x="8772484" y="558342"/>
            <a:ext cx="3027446" cy="6494085"/>
          </a:xfrm>
          <a:prstGeom prst="rect">
            <a:avLst/>
          </a:prstGeom>
        </p:spPr>
        <p:txBody>
          <a:bodyPr wrap="square">
            <a:spAutoFit/>
          </a:bodyPr>
          <a:lstStyle/>
          <a:p>
            <a:pPr algn="just"/>
            <a:r>
              <a:rPr lang="zh-TW" altLang="en-US" sz="1600" b="1" dirty="0">
                <a:solidFill>
                  <a:schemeClr val="bg1"/>
                </a:solidFill>
                <a:latin typeface="微軟正黑體" panose="020B0604030504040204" pitchFamily="34" charset="-120"/>
                <a:ea typeface="微軟正黑體" panose="020B0604030504040204" pitchFamily="34" charset="-120"/>
              </a:rPr>
              <a:t>從圖可觀察到大部分統一獅的打者的打擊率都進步不少</a:t>
            </a:r>
            <a:r>
              <a:rPr lang="zh-TW" altLang="en-US" sz="1600" b="1" dirty="0" smtClean="0">
                <a:solidFill>
                  <a:schemeClr val="bg1"/>
                </a:solidFill>
                <a:latin typeface="微軟正黑體" panose="020B0604030504040204" pitchFamily="34" charset="-120"/>
                <a:ea typeface="微軟正黑體" panose="020B0604030504040204" pitchFamily="34" charset="-120"/>
              </a:rPr>
              <a:t>。</a:t>
            </a:r>
            <a:endParaRPr lang="en-US" altLang="zh-TW" sz="1600" b="1" dirty="0" smtClean="0">
              <a:solidFill>
                <a:schemeClr val="bg1"/>
              </a:solidFill>
              <a:latin typeface="微軟正黑體" panose="020B0604030504040204" pitchFamily="34" charset="-120"/>
              <a:ea typeface="微軟正黑體" panose="020B0604030504040204" pitchFamily="34" charset="-120"/>
            </a:endParaRPr>
          </a:p>
          <a:p>
            <a:pPr algn="just"/>
            <a:endParaRPr lang="zh-TW" altLang="en-US" sz="1600" b="1" dirty="0">
              <a:solidFill>
                <a:schemeClr val="bg1"/>
              </a:solidFill>
              <a:latin typeface="微軟正黑體" panose="020B0604030504040204" pitchFamily="34" charset="-120"/>
              <a:ea typeface="微軟正黑體" panose="020B0604030504040204" pitchFamily="34" charset="-120"/>
            </a:endParaRPr>
          </a:p>
          <a:p>
            <a:pPr algn="just"/>
            <a:r>
              <a:rPr lang="zh-TW" altLang="en-US" sz="1600" b="1" dirty="0">
                <a:solidFill>
                  <a:schemeClr val="bg1"/>
                </a:solidFill>
                <a:latin typeface="微軟正黑體" panose="020B0604030504040204" pitchFamily="34" charset="-120"/>
                <a:ea typeface="微軟正黑體" panose="020B0604030504040204" pitchFamily="34" charset="-120"/>
              </a:rPr>
              <a:t>這似乎也反映到飆升防禦率上</a:t>
            </a:r>
            <a:r>
              <a:rPr lang="zh-TW" altLang="en-US" sz="1600" b="1" dirty="0" smtClean="0">
                <a:solidFill>
                  <a:schemeClr val="bg1"/>
                </a:solidFill>
                <a:latin typeface="微軟正黑體" panose="020B0604030504040204" pitchFamily="34" charset="-120"/>
                <a:ea typeface="微軟正黑體" panose="020B0604030504040204" pitchFamily="34" charset="-120"/>
              </a:rPr>
              <a:t>？</a:t>
            </a:r>
            <a:endParaRPr lang="en-US" altLang="zh-TW" sz="1600" b="1" dirty="0" smtClean="0">
              <a:solidFill>
                <a:schemeClr val="bg1"/>
              </a:solidFill>
              <a:latin typeface="微軟正黑體" panose="020B0604030504040204" pitchFamily="34" charset="-120"/>
              <a:ea typeface="微軟正黑體" panose="020B0604030504040204" pitchFamily="34" charset="-120"/>
            </a:endParaRPr>
          </a:p>
          <a:p>
            <a:pPr algn="just"/>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just"/>
            <a:r>
              <a:rPr lang="zh-TW" altLang="en-US" sz="1600" b="1" dirty="0" smtClean="0">
                <a:solidFill>
                  <a:schemeClr val="bg1"/>
                </a:solidFill>
                <a:latin typeface="微軟正黑體" panose="020B0604030504040204" pitchFamily="34" charset="-120"/>
                <a:ea typeface="微軟正黑體" panose="020B0604030504040204" pitchFamily="34" charset="-120"/>
              </a:rPr>
              <a:t>從</a:t>
            </a:r>
            <a:r>
              <a:rPr lang="zh-TW" altLang="en-US" sz="1600" b="1" dirty="0">
                <a:solidFill>
                  <a:schemeClr val="bg1"/>
                </a:solidFill>
                <a:latin typeface="微軟正黑體" panose="020B0604030504040204" pitchFamily="34" charset="-120"/>
                <a:ea typeface="微軟正黑體" panose="020B0604030504040204" pitchFamily="34" charset="-120"/>
              </a:rPr>
              <a:t>數據可看到，</a:t>
            </a:r>
            <a:r>
              <a:rPr lang="en-US" altLang="zh-TW" sz="1600" b="1" dirty="0">
                <a:solidFill>
                  <a:schemeClr val="bg1"/>
                </a:solidFill>
                <a:latin typeface="微軟正黑體" panose="020B0604030504040204" pitchFamily="34" charset="-120"/>
                <a:ea typeface="微軟正黑體" panose="020B0604030504040204" pitchFamily="34" charset="-120"/>
              </a:rPr>
              <a:t>2018</a:t>
            </a:r>
            <a:r>
              <a:rPr lang="zh-TW" altLang="en-US" sz="1600" b="1" dirty="0">
                <a:solidFill>
                  <a:schemeClr val="bg1"/>
                </a:solidFill>
                <a:latin typeface="微軟正黑體" panose="020B0604030504040204" pitchFamily="34" charset="-120"/>
                <a:ea typeface="微軟正黑體" panose="020B0604030504040204" pitchFamily="34" charset="-120"/>
              </a:rPr>
              <a:t>年羅力對統一獅的</a:t>
            </a:r>
            <a:r>
              <a:rPr lang="en-US" altLang="zh-TW" sz="1600" b="1" dirty="0">
                <a:solidFill>
                  <a:schemeClr val="bg1"/>
                </a:solidFill>
                <a:latin typeface="微軟正黑體" panose="020B0604030504040204" pitchFamily="34" charset="-120"/>
                <a:ea typeface="微軟正黑體" panose="020B0604030504040204" pitchFamily="34" charset="-120"/>
              </a:rPr>
              <a:t>WHIP</a:t>
            </a:r>
            <a:r>
              <a:rPr lang="zh-TW" altLang="en-US" sz="1600" b="1" dirty="0">
                <a:solidFill>
                  <a:schemeClr val="bg1"/>
                </a:solidFill>
                <a:latin typeface="微軟正黑體" panose="020B0604030504040204" pitchFamily="34" charset="-120"/>
                <a:ea typeface="微軟正黑體" panose="020B0604030504040204" pitchFamily="34" charset="-120"/>
              </a:rPr>
              <a:t>是三隊中最低的，然而防禦率卻是最高的，而且，羅力對上桃猿的被打擊率</a:t>
            </a:r>
            <a:r>
              <a:rPr lang="en-US" altLang="zh-TW" sz="1600" b="1" dirty="0">
                <a:solidFill>
                  <a:schemeClr val="bg1"/>
                </a:solidFill>
                <a:latin typeface="微軟正黑體" panose="020B0604030504040204" pitchFamily="34" charset="-120"/>
                <a:ea typeface="微軟正黑體" panose="020B0604030504040204" pitchFamily="34" charset="-120"/>
              </a:rPr>
              <a:t>(0.293)</a:t>
            </a:r>
            <a:r>
              <a:rPr lang="zh-TW" altLang="en-US" sz="1600" b="1" dirty="0">
                <a:solidFill>
                  <a:schemeClr val="bg1"/>
                </a:solidFill>
                <a:latin typeface="微軟正黑體" panose="020B0604030504040204" pitchFamily="34" charset="-120"/>
                <a:ea typeface="微軟正黑體" panose="020B0604030504040204" pitchFamily="34" charset="-120"/>
              </a:rPr>
              <a:t>高過統一獅，但羅力面對桃猿的防禦率</a:t>
            </a:r>
            <a:r>
              <a:rPr lang="en-US" altLang="zh-TW" sz="1600" b="1" dirty="0">
                <a:solidFill>
                  <a:schemeClr val="bg1"/>
                </a:solidFill>
                <a:latin typeface="微軟正黑體" panose="020B0604030504040204" pitchFamily="34" charset="-120"/>
                <a:ea typeface="微軟正黑體" panose="020B0604030504040204" pitchFamily="34" charset="-120"/>
              </a:rPr>
              <a:t>(3.52)</a:t>
            </a:r>
            <a:r>
              <a:rPr lang="zh-TW" altLang="en-US" sz="1600" b="1" dirty="0">
                <a:solidFill>
                  <a:schemeClr val="bg1"/>
                </a:solidFill>
                <a:latin typeface="微軟正黑體" panose="020B0604030504040204" pitchFamily="34" charset="-120"/>
                <a:ea typeface="微軟正黑體" panose="020B0604030504040204" pitchFamily="34" charset="-120"/>
              </a:rPr>
              <a:t>卻低於統一獅</a:t>
            </a:r>
            <a:r>
              <a:rPr lang="zh-TW" altLang="en-US" sz="1600" b="1" dirty="0" smtClean="0">
                <a:solidFill>
                  <a:schemeClr val="bg1"/>
                </a:solidFill>
                <a:latin typeface="微軟正黑體" panose="020B0604030504040204" pitchFamily="34" charset="-120"/>
                <a:ea typeface="微軟正黑體" panose="020B0604030504040204" pitchFamily="34" charset="-120"/>
              </a:rPr>
              <a:t>。</a:t>
            </a:r>
            <a:endParaRPr lang="en-US" altLang="zh-TW" sz="1600" b="1" dirty="0" smtClean="0">
              <a:solidFill>
                <a:schemeClr val="bg1"/>
              </a:solidFill>
              <a:latin typeface="微軟正黑體" panose="020B0604030504040204" pitchFamily="34" charset="-120"/>
              <a:ea typeface="微軟正黑體" panose="020B0604030504040204" pitchFamily="34" charset="-120"/>
            </a:endParaRPr>
          </a:p>
          <a:p>
            <a:pPr algn="just"/>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just"/>
            <a:r>
              <a:rPr lang="zh-TW" altLang="en-US" sz="1600" b="1" dirty="0" smtClean="0">
                <a:solidFill>
                  <a:schemeClr val="bg1"/>
                </a:solidFill>
                <a:latin typeface="微軟正黑體" panose="020B0604030504040204" pitchFamily="34" charset="-120"/>
                <a:ea typeface="微軟正黑體" panose="020B0604030504040204" pitchFamily="34" charset="-120"/>
              </a:rPr>
              <a:t>因此</a:t>
            </a:r>
            <a:r>
              <a:rPr lang="zh-TW" altLang="en-US" sz="1600" b="1" dirty="0">
                <a:solidFill>
                  <a:schemeClr val="bg1"/>
                </a:solidFill>
                <a:latin typeface="微軟正黑體" panose="020B0604030504040204" pitchFamily="34" charset="-120"/>
                <a:ea typeface="微軟正黑體" panose="020B0604030504040204" pitchFamily="34" charset="-120"/>
              </a:rPr>
              <a:t>，光從打擊率上升就來解釋防禦率飆升這件事似乎不太合理，所以一定有什麼更為關鍵的原因，導致羅力面對統一獅的防禦率上升</a:t>
            </a:r>
            <a:r>
              <a:rPr lang="zh-TW" altLang="en-US" sz="1600" b="1" dirty="0" smtClean="0">
                <a:solidFill>
                  <a:schemeClr val="bg1"/>
                </a:solidFill>
                <a:latin typeface="微軟正黑體" panose="020B0604030504040204" pitchFamily="34" charset="-120"/>
                <a:ea typeface="微軟正黑體" panose="020B0604030504040204" pitchFamily="34" charset="-120"/>
              </a:rPr>
              <a:t>。</a:t>
            </a:r>
            <a:endParaRPr lang="en-US" altLang="zh-TW" sz="1600" b="1" dirty="0" smtClean="0">
              <a:solidFill>
                <a:schemeClr val="bg1"/>
              </a:solidFill>
              <a:latin typeface="微軟正黑體" panose="020B0604030504040204" pitchFamily="34" charset="-120"/>
              <a:ea typeface="微軟正黑體" panose="020B0604030504040204" pitchFamily="34" charset="-120"/>
            </a:endParaRPr>
          </a:p>
          <a:p>
            <a:pPr algn="just"/>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just"/>
            <a:r>
              <a:rPr lang="zh-TW" altLang="en-US" sz="1600" b="1" dirty="0" smtClean="0">
                <a:solidFill>
                  <a:schemeClr val="bg1"/>
                </a:solidFill>
                <a:latin typeface="微軟正黑體" panose="020B0604030504040204" pitchFamily="34" charset="-120"/>
                <a:ea typeface="微軟正黑體" panose="020B0604030504040204" pitchFamily="34" charset="-120"/>
              </a:rPr>
              <a:t>由</a:t>
            </a:r>
            <a:r>
              <a:rPr lang="zh-TW" altLang="en-US" sz="1600" b="1" dirty="0">
                <a:solidFill>
                  <a:schemeClr val="bg1"/>
                </a:solidFill>
                <a:latin typeface="微軟正黑體" panose="020B0604030504040204" pitchFamily="34" charset="-120"/>
                <a:ea typeface="微軟正黑體" panose="020B0604030504040204" pitchFamily="34" charset="-120"/>
              </a:rPr>
              <a:t>此</a:t>
            </a:r>
            <a:r>
              <a:rPr lang="zh-TW" altLang="en-US" sz="1600" b="1" dirty="0" smtClean="0">
                <a:solidFill>
                  <a:schemeClr val="bg1"/>
                </a:solidFill>
                <a:latin typeface="微軟正黑體" panose="020B0604030504040204" pitchFamily="34" charset="-120"/>
                <a:ea typeface="微軟正黑體" panose="020B0604030504040204" pitchFamily="34" charset="-120"/>
              </a:rPr>
              <a:t>，打擊率</a:t>
            </a:r>
            <a:r>
              <a:rPr lang="zh-TW" altLang="en-US" sz="1600" b="1" dirty="0">
                <a:solidFill>
                  <a:schemeClr val="bg1"/>
                </a:solidFill>
                <a:latin typeface="微軟正黑體" panose="020B0604030504040204" pitchFamily="34" charset="-120"/>
                <a:ea typeface="微軟正黑體" panose="020B0604030504040204" pitchFamily="34" charset="-120"/>
              </a:rPr>
              <a:t>上升並不是防禦率上升的最大原因</a:t>
            </a:r>
            <a:r>
              <a:rPr lang="zh-TW" altLang="en-US" sz="1600" b="1" dirty="0" smtClean="0">
                <a:solidFill>
                  <a:schemeClr val="bg1"/>
                </a:solidFill>
                <a:latin typeface="微軟正黑體" panose="020B0604030504040204" pitchFamily="34" charset="-120"/>
                <a:ea typeface="微軟正黑體" panose="020B0604030504040204" pitchFamily="34" charset="-120"/>
              </a:rPr>
              <a:t>。</a:t>
            </a:r>
            <a:endParaRPr lang="en-US" altLang="zh-TW" sz="1600" b="1" dirty="0" smtClean="0">
              <a:solidFill>
                <a:schemeClr val="bg1"/>
              </a:solidFill>
              <a:latin typeface="微軟正黑體" panose="020B0604030504040204" pitchFamily="34" charset="-120"/>
              <a:ea typeface="微軟正黑體" panose="020B0604030504040204" pitchFamily="34" charset="-120"/>
            </a:endParaRPr>
          </a:p>
          <a:p>
            <a:pPr algn="just"/>
            <a:endParaRPr lang="en-US" altLang="zh-TW" sz="1600" b="1" dirty="0" smtClean="0">
              <a:solidFill>
                <a:schemeClr val="bg1"/>
              </a:solidFill>
              <a:latin typeface="微軟正黑體" panose="020B0604030504040204" pitchFamily="34" charset="-120"/>
              <a:ea typeface="微軟正黑體" panose="020B0604030504040204" pitchFamily="34" charset="-120"/>
            </a:endParaRPr>
          </a:p>
          <a:p>
            <a:pPr algn="just"/>
            <a:endParaRPr lang="en-US" altLang="zh-TW" sz="1600" b="1" dirty="0" smtClean="0">
              <a:solidFill>
                <a:schemeClr val="bg1"/>
              </a:solidFill>
              <a:latin typeface="微軟正黑體" panose="020B0604030504040204" pitchFamily="34" charset="-120"/>
              <a:ea typeface="微軟正黑體" panose="020B0604030504040204" pitchFamily="34" charset="-120"/>
            </a:endParaRPr>
          </a:p>
          <a:p>
            <a:pPr algn="just"/>
            <a:r>
              <a:rPr lang="zh-TW" altLang="en-US" sz="1600" b="1" dirty="0" smtClean="0">
                <a:solidFill>
                  <a:schemeClr val="bg1"/>
                </a:solidFill>
                <a:latin typeface="微軟正黑體" panose="020B0604030504040204" pitchFamily="34" charset="-120"/>
                <a:ea typeface="微軟正黑體" panose="020B0604030504040204" pitchFamily="34" charset="-120"/>
              </a:rPr>
              <a:t>那原因是甚麼呢</a:t>
            </a:r>
            <a:r>
              <a:rPr lang="en-US" altLang="zh-TW" sz="1600" b="1" dirty="0" smtClean="0">
                <a:solidFill>
                  <a:schemeClr val="bg1"/>
                </a:solidFill>
                <a:latin typeface="微軟正黑體" panose="020B0604030504040204" pitchFamily="34" charset="-120"/>
                <a:ea typeface="微軟正黑體" panose="020B0604030504040204" pitchFamily="34" charset="-120"/>
              </a:rPr>
              <a:t>?</a:t>
            </a:r>
          </a:p>
          <a:p>
            <a:endParaRPr lang="en-US" altLang="zh-TW" sz="1600" b="1" dirty="0" smtClean="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
            </a:r>
            <a:br>
              <a:rPr lang="zh-TW" altLang="en-US" sz="1600" b="1" dirty="0">
                <a:solidFill>
                  <a:schemeClr val="bg1"/>
                </a:solidFill>
                <a:latin typeface="微軟正黑體" panose="020B0604030504040204" pitchFamily="34" charset="-120"/>
                <a:ea typeface="微軟正黑體" panose="020B0604030504040204" pitchFamily="34" charset="-120"/>
              </a:rPr>
            </a:b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76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3"/>
          </p:nvPr>
        </p:nvSpPr>
        <p:spPr/>
        <p:txBody>
          <a:bodyPr/>
          <a:lstStyle/>
          <a:p>
            <a:endParaRPr lang="zh-TW" altLang="en-US"/>
          </a:p>
        </p:txBody>
      </p:sp>
      <p:sp>
        <p:nvSpPr>
          <p:cNvPr id="4" name="矩形 3"/>
          <p:cNvSpPr/>
          <p:nvPr/>
        </p:nvSpPr>
        <p:spPr>
          <a:xfrm>
            <a:off x="0" y="0"/>
            <a:ext cx="12192000"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b="1"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3640974" y="1734585"/>
            <a:ext cx="3369426" cy="3388827"/>
          </a:xfrm>
          <a:prstGeom prst="rect">
            <a:avLst/>
          </a:prstGeom>
        </p:spPr>
      </p:pic>
      <p:sp>
        <p:nvSpPr>
          <p:cNvPr id="6" name="矩形 5"/>
          <p:cNvSpPr/>
          <p:nvPr/>
        </p:nvSpPr>
        <p:spPr>
          <a:xfrm>
            <a:off x="701879" y="760547"/>
            <a:ext cx="11490121" cy="1077218"/>
          </a:xfrm>
          <a:prstGeom prst="rect">
            <a:avLst/>
          </a:prstGeom>
        </p:spPr>
        <p:txBody>
          <a:bodyPr wrap="square">
            <a:spAutoFit/>
          </a:bodyPr>
          <a:lstStyle/>
          <a:p>
            <a:r>
              <a:rPr lang="zh-TW" altLang="en-US" sz="3200" b="1" dirty="0">
                <a:solidFill>
                  <a:schemeClr val="bg1"/>
                </a:solidFill>
                <a:latin typeface="微軟正黑體" panose="020B0604030504040204" pitchFamily="34" charset="-120"/>
                <a:ea typeface="微軟正黑體" panose="020B0604030504040204" pitchFamily="34" charset="-120"/>
              </a:rPr>
              <a:t>你想的沒有錯，就是全壘打</a:t>
            </a:r>
            <a:r>
              <a:rPr lang="zh-TW" altLang="en-US" sz="3200" b="1" dirty="0" smtClean="0">
                <a:solidFill>
                  <a:schemeClr val="bg1"/>
                </a:solidFill>
                <a:latin typeface="微軟正黑體" panose="020B0604030504040204" pitchFamily="34" charset="-120"/>
                <a:ea typeface="微軟正黑體" panose="020B0604030504040204" pitchFamily="34" charset="-120"/>
              </a:rPr>
              <a:t>。</a:t>
            </a:r>
            <a:endParaRPr lang="en-US" altLang="zh-TW" sz="3200" b="1" dirty="0" smtClean="0">
              <a:solidFill>
                <a:schemeClr val="bg1"/>
              </a:solidFill>
              <a:latin typeface="微軟正黑體" panose="020B0604030504040204" pitchFamily="34" charset="-120"/>
              <a:ea typeface="微軟正黑體" panose="020B0604030504040204" pitchFamily="34" charset="-120"/>
            </a:endParaRPr>
          </a:p>
          <a:p>
            <a:endParaRPr lang="zh-TW" altLang="en-US" sz="3200" b="1" dirty="0">
              <a:solidFill>
                <a:schemeClr val="bg1"/>
              </a:solidFill>
              <a:latin typeface="微軟正黑體" panose="020B0604030504040204" pitchFamily="34" charset="-120"/>
              <a:ea typeface="微軟正黑體" panose="020B0604030504040204" pitchFamily="34" charset="-120"/>
            </a:endParaRPr>
          </a:p>
        </p:txBody>
      </p:sp>
      <p:sp>
        <p:nvSpPr>
          <p:cNvPr id="7" name="矩形 6"/>
          <p:cNvSpPr/>
          <p:nvPr/>
        </p:nvSpPr>
        <p:spPr>
          <a:xfrm>
            <a:off x="1216404" y="5654627"/>
            <a:ext cx="10696115" cy="923330"/>
          </a:xfrm>
          <a:prstGeom prst="rect">
            <a:avLst/>
          </a:prstGeom>
        </p:spPr>
        <p:txBody>
          <a:bodyPr wrap="squar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在棒球場上，全壘打是得分最直接的方式，對投手來說也是殺傷力最大的。</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2018</a:t>
            </a:r>
            <a:r>
              <a:rPr lang="zh-TW" altLang="en-US" b="1" dirty="0">
                <a:solidFill>
                  <a:schemeClr val="bg1"/>
                </a:solidFill>
                <a:latin typeface="微軟正黑體" panose="020B0604030504040204" pitchFamily="34" charset="-120"/>
                <a:ea typeface="微軟正黑體" panose="020B0604030504040204" pitchFamily="34" charset="-120"/>
              </a:rPr>
              <a:t>年球季羅力被打了</a:t>
            </a:r>
            <a:r>
              <a:rPr lang="en-US" altLang="zh-TW" b="1" dirty="0">
                <a:solidFill>
                  <a:schemeClr val="bg1"/>
                </a:solidFill>
                <a:latin typeface="微軟正黑體" panose="020B0604030504040204" pitchFamily="34" charset="-120"/>
                <a:ea typeface="微軟正黑體" panose="020B0604030504040204" pitchFamily="34" charset="-120"/>
              </a:rPr>
              <a:t>15</a:t>
            </a:r>
            <a:r>
              <a:rPr lang="zh-TW" altLang="en-US" b="1" dirty="0">
                <a:solidFill>
                  <a:schemeClr val="bg1"/>
                </a:solidFill>
                <a:latin typeface="微軟正黑體" panose="020B0604030504040204" pitchFamily="34" charset="-120"/>
                <a:ea typeface="微軟正黑體" panose="020B0604030504040204" pitchFamily="34" charset="-120"/>
              </a:rPr>
              <a:t>支全壘打，球中有</a:t>
            </a:r>
            <a:r>
              <a:rPr lang="en-US" altLang="zh-TW" b="1" dirty="0">
                <a:solidFill>
                  <a:schemeClr val="bg1"/>
                </a:solidFill>
                <a:latin typeface="微軟正黑體" panose="020B0604030504040204" pitchFamily="34" charset="-120"/>
                <a:ea typeface="微軟正黑體" panose="020B0604030504040204" pitchFamily="34" charset="-120"/>
              </a:rPr>
              <a:t>10</a:t>
            </a:r>
            <a:r>
              <a:rPr lang="zh-TW" altLang="en-US" b="1" dirty="0">
                <a:solidFill>
                  <a:schemeClr val="bg1"/>
                </a:solidFill>
                <a:latin typeface="微軟正黑體" panose="020B0604030504040204" pitchFamily="34" charset="-120"/>
                <a:ea typeface="微軟正黑體" panose="020B0604030504040204" pitchFamily="34" charset="-120"/>
              </a:rPr>
              <a:t>支是獅隊球員打的</a:t>
            </a:r>
            <a:r>
              <a:rPr lang="zh-TW" altLang="en-US" b="1" dirty="0" smtClean="0">
                <a:solidFill>
                  <a:schemeClr val="bg1"/>
                </a:solidFill>
                <a:latin typeface="微軟正黑體" panose="020B0604030504040204" pitchFamily="34" charset="-120"/>
                <a:ea typeface="微軟正黑體" panose="020B0604030504040204" pitchFamily="34" charset="-120"/>
              </a:rPr>
              <a:t>。</a:t>
            </a:r>
            <a:endParaRPr lang="en-US" altLang="zh-TW" b="1" dirty="0" smtClean="0">
              <a:solidFill>
                <a:schemeClr val="bg1"/>
              </a:solidFill>
              <a:latin typeface="微軟正黑體" panose="020B0604030504040204" pitchFamily="34" charset="-120"/>
              <a:ea typeface="微軟正黑體" panose="020B0604030504040204" pitchFamily="34" charset="-120"/>
            </a:endParaRPr>
          </a:p>
          <a:p>
            <a:r>
              <a:rPr lang="zh-TW" altLang="en-US" b="1" dirty="0" smtClean="0">
                <a:solidFill>
                  <a:schemeClr val="bg1"/>
                </a:solidFill>
                <a:latin typeface="微軟正黑體" panose="020B0604030504040204" pitchFamily="34" charset="-120"/>
                <a:ea typeface="微軟正黑體" panose="020B0604030504040204" pitchFamily="34" charset="-120"/>
              </a:rPr>
              <a:t>因為</a:t>
            </a:r>
            <a:r>
              <a:rPr lang="zh-TW" altLang="en-US" b="1" dirty="0">
                <a:solidFill>
                  <a:schemeClr val="bg1"/>
                </a:solidFill>
                <a:latin typeface="微軟正黑體" panose="020B0604030504040204" pitchFamily="34" charset="-120"/>
                <a:ea typeface="微軟正黑體" panose="020B0604030504040204" pitchFamily="34" charset="-120"/>
              </a:rPr>
              <a:t>全壘打多，安打數比桃猿</a:t>
            </a:r>
            <a:r>
              <a:rPr lang="en-US" altLang="zh-TW" b="1" dirty="0">
                <a:solidFill>
                  <a:schemeClr val="bg1"/>
                </a:solidFill>
                <a:latin typeface="微軟正黑體" panose="020B0604030504040204" pitchFamily="34" charset="-120"/>
                <a:ea typeface="微軟正黑體" panose="020B0604030504040204" pitchFamily="34" charset="-120"/>
              </a:rPr>
              <a:t>(73)</a:t>
            </a:r>
            <a:r>
              <a:rPr lang="zh-TW" altLang="en-US" b="1" dirty="0">
                <a:solidFill>
                  <a:schemeClr val="bg1"/>
                </a:solidFill>
                <a:latin typeface="微軟正黑體" panose="020B0604030504040204" pitchFamily="34" charset="-120"/>
                <a:ea typeface="微軟正黑體" panose="020B0604030504040204" pitchFamily="34" charset="-120"/>
              </a:rPr>
              <a:t>較少的獅隊</a:t>
            </a:r>
            <a:r>
              <a:rPr lang="en-US" altLang="zh-TW" b="1" dirty="0">
                <a:solidFill>
                  <a:schemeClr val="bg1"/>
                </a:solidFill>
                <a:latin typeface="微軟正黑體" panose="020B0604030504040204" pitchFamily="34" charset="-120"/>
                <a:ea typeface="微軟正黑體" panose="020B0604030504040204" pitchFamily="34" charset="-120"/>
              </a:rPr>
              <a:t>(68)</a:t>
            </a:r>
            <a:r>
              <a:rPr lang="zh-TW" altLang="en-US" b="1" dirty="0">
                <a:solidFill>
                  <a:schemeClr val="bg1"/>
                </a:solidFill>
                <a:latin typeface="微軟正黑體" panose="020B0604030504040204" pitchFamily="34" charset="-120"/>
                <a:ea typeface="微軟正黑體" panose="020B0604030504040204" pitchFamily="34" charset="-120"/>
              </a:rPr>
              <a:t>，打點卻多出了</a:t>
            </a:r>
            <a:r>
              <a:rPr lang="en-US" altLang="zh-TW" b="1" dirty="0">
                <a:solidFill>
                  <a:schemeClr val="bg1"/>
                </a:solidFill>
                <a:latin typeface="微軟正黑體" panose="020B0604030504040204" pitchFamily="34" charset="-120"/>
                <a:ea typeface="微軟正黑體" panose="020B0604030504040204" pitchFamily="34" charset="-120"/>
              </a:rPr>
              <a:t>6</a:t>
            </a:r>
            <a:r>
              <a:rPr lang="zh-TW" altLang="en-US" b="1" dirty="0">
                <a:solidFill>
                  <a:schemeClr val="bg1"/>
                </a:solidFill>
                <a:latin typeface="微軟正黑體" panose="020B0604030504040204" pitchFamily="34" charset="-120"/>
                <a:ea typeface="微軟正黑體" panose="020B0604030504040204" pitchFamily="34" charset="-120"/>
              </a:rPr>
              <a:t>分，可見全壘打的得分效率真的很大。</a:t>
            </a:r>
          </a:p>
        </p:txBody>
      </p:sp>
    </p:spTree>
    <p:extLst>
      <p:ext uri="{BB962C8B-B14F-4D97-AF65-F5344CB8AC3E}">
        <p14:creationId xmlns:p14="http://schemas.microsoft.com/office/powerpoint/2010/main" val="20648936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3"/>
          </p:nvPr>
        </p:nvSpPr>
        <p:spPr/>
        <p:txBody>
          <a:bodyPr/>
          <a:lstStyle/>
          <a:p>
            <a:endParaRPr lang="zh-TW" altLang="en-US"/>
          </a:p>
        </p:txBody>
      </p:sp>
      <p:sp>
        <p:nvSpPr>
          <p:cNvPr id="4" name="矩形 3"/>
          <p:cNvSpPr/>
          <p:nvPr/>
        </p:nvSpPr>
        <p:spPr>
          <a:xfrm>
            <a:off x="0" y="0"/>
            <a:ext cx="12192000"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b="1" dirty="0">
              <a:latin typeface="微軟正黑體" panose="020B0604030504040204" pitchFamily="34" charset="-120"/>
              <a:ea typeface="微軟正黑體" panose="020B0604030504040204" pitchFamily="34" charset="-120"/>
            </a:endParaRPr>
          </a:p>
        </p:txBody>
      </p:sp>
      <p:sp>
        <p:nvSpPr>
          <p:cNvPr id="8" name="矩形 7"/>
          <p:cNvSpPr/>
          <p:nvPr/>
        </p:nvSpPr>
        <p:spPr>
          <a:xfrm>
            <a:off x="395416" y="1645435"/>
            <a:ext cx="10256108" cy="1015663"/>
          </a:xfrm>
          <a:prstGeom prst="rect">
            <a:avLst/>
          </a:prstGeom>
        </p:spPr>
        <p:txBody>
          <a:bodyPr wrap="square">
            <a:spAutoFit/>
          </a:bodyPr>
          <a:lstStyle/>
          <a:p>
            <a:pPr algn="just"/>
            <a:r>
              <a:rPr lang="zh-TW" altLang="en-US" sz="2000" b="1" dirty="0">
                <a:solidFill>
                  <a:schemeClr val="bg1"/>
                </a:solidFill>
                <a:latin typeface="微軟正黑體" panose="020B0604030504040204" pitchFamily="34" charset="-120"/>
                <a:ea typeface="微軟正黑體" panose="020B0604030504040204" pitchFamily="34" charset="-120"/>
              </a:rPr>
              <a:t>因為全壘打的效益大，把它跟一壘安打算在一起似乎太浪費它的身價。因此我們決定加大全壘打的權重，重新計算一個能夠衡量打者對投手產生威脅的指標</a:t>
            </a:r>
            <a:r>
              <a:rPr lang="zh-TW" altLang="en-US" sz="2000" b="1" dirty="0" smtClean="0">
                <a:solidFill>
                  <a:schemeClr val="bg1"/>
                </a:solidFill>
                <a:latin typeface="微軟正黑體" panose="020B0604030504040204" pitchFamily="34" charset="-120"/>
                <a:ea typeface="微軟正黑體" panose="020B0604030504040204" pitchFamily="34" charset="-120"/>
              </a:rPr>
              <a:t>。</a:t>
            </a:r>
            <a:endParaRPr lang="en-US" altLang="zh-TW" sz="2000" b="1" dirty="0" smtClean="0">
              <a:solidFill>
                <a:schemeClr val="bg1"/>
              </a:solidFill>
              <a:latin typeface="微軟正黑體" panose="020B0604030504040204" pitchFamily="34" charset="-120"/>
              <a:ea typeface="微軟正黑體" panose="020B0604030504040204" pitchFamily="34" charset="-120"/>
            </a:endParaRPr>
          </a:p>
          <a:p>
            <a:pPr algn="just"/>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sp>
        <p:nvSpPr>
          <p:cNvPr id="9" name="矩形 8"/>
          <p:cNvSpPr/>
          <p:nvPr/>
        </p:nvSpPr>
        <p:spPr>
          <a:xfrm>
            <a:off x="370598" y="485745"/>
            <a:ext cx="8321509" cy="400110"/>
          </a:xfrm>
          <a:prstGeom prst="rect">
            <a:avLst/>
          </a:prstGeom>
        </p:spPr>
        <p:txBody>
          <a:bodyPr wrap="none">
            <a:spAutoFit/>
          </a:bodyPr>
          <a:lstStyle/>
          <a:p>
            <a:r>
              <a:rPr lang="zh-TW" altLang="en-US" sz="2000" b="1" dirty="0" smtClean="0">
                <a:solidFill>
                  <a:schemeClr val="bg1"/>
                </a:solidFill>
                <a:latin typeface="微軟正黑體" panose="020B0604030504040204" pitchFamily="34" charset="-120"/>
                <a:ea typeface="微軟正黑體" panose="020B0604030504040204" pitchFamily="34" charset="-120"/>
              </a:rPr>
              <a:t>所以現在，我們要重新</a:t>
            </a:r>
            <a:r>
              <a:rPr lang="zh-TW" altLang="en-US" sz="2000" b="1" dirty="0">
                <a:solidFill>
                  <a:schemeClr val="bg1"/>
                </a:solidFill>
                <a:latin typeface="微軟正黑體" panose="020B0604030504040204" pitchFamily="34" charset="-120"/>
                <a:ea typeface="微軟正黑體" panose="020B0604030504040204" pitchFamily="34" charset="-120"/>
              </a:rPr>
              <a:t>計算一個能夠衡量打者對投手產生威脅的</a:t>
            </a:r>
            <a:r>
              <a:rPr lang="zh-TW" altLang="en-US" sz="2000" b="1" dirty="0" smtClean="0">
                <a:solidFill>
                  <a:schemeClr val="bg1"/>
                </a:solidFill>
                <a:latin typeface="微軟正黑體" panose="020B0604030504040204" pitchFamily="34" charset="-120"/>
                <a:ea typeface="微軟正黑體" panose="020B0604030504040204" pitchFamily="34" charset="-120"/>
              </a:rPr>
              <a:t>指標</a:t>
            </a:r>
            <a:r>
              <a:rPr lang="en-US" altLang="zh-TW" sz="2000" b="1" dirty="0" smtClean="0">
                <a:solidFill>
                  <a:schemeClr val="bg1"/>
                </a:solidFill>
                <a:latin typeface="微軟正黑體" panose="020B0604030504040204" pitchFamily="34" charset="-120"/>
                <a:ea typeface="微軟正黑體" panose="020B0604030504040204" pitchFamily="34" charset="-120"/>
              </a:rPr>
              <a:t>……</a:t>
            </a:r>
            <a:endParaRPr lang="en-US" altLang="zh-TW" sz="2000" b="1" dirty="0">
              <a:solidFill>
                <a:schemeClr val="bg1"/>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387178" y="4149086"/>
            <a:ext cx="10742141" cy="1754326"/>
          </a:xfrm>
          <a:prstGeom prst="rect">
            <a:avLst/>
          </a:prstGeom>
        </p:spPr>
        <p:txBody>
          <a:bodyPr wrap="square">
            <a:spAutoFit/>
          </a:bodyPr>
          <a:lstStyle/>
          <a:p>
            <a:pPr algn="just"/>
            <a:endParaRPr lang="en-US" altLang="zh-TW" b="1" dirty="0">
              <a:solidFill>
                <a:schemeClr val="bg1"/>
              </a:solidFill>
              <a:latin typeface="微軟正黑體" panose="020B0604030504040204" pitchFamily="34" charset="-120"/>
              <a:ea typeface="微軟正黑體" panose="020B0604030504040204" pitchFamily="34" charset="-120"/>
            </a:endParaRPr>
          </a:p>
          <a:p>
            <a:pPr algn="just"/>
            <a:endParaRPr lang="zh-TW" altLang="en-US" b="1" dirty="0">
              <a:solidFill>
                <a:schemeClr val="bg1"/>
              </a:solidFill>
              <a:latin typeface="微軟正黑體" panose="020B0604030504040204" pitchFamily="34" charset="-120"/>
              <a:ea typeface="微軟正黑體" panose="020B0604030504040204" pitchFamily="34" charset="-120"/>
            </a:endParaRPr>
          </a:p>
          <a:p>
            <a:pPr algn="just"/>
            <a:r>
              <a:rPr lang="zh-TW" altLang="en-US" b="1" dirty="0">
                <a:solidFill>
                  <a:schemeClr val="bg1"/>
                </a:solidFill>
                <a:latin typeface="微軟正黑體" panose="020B0604030504040204" pitchFamily="34" charset="-120"/>
                <a:ea typeface="微軟正黑體" panose="020B0604030504040204" pitchFamily="34" charset="-120"/>
              </a:rPr>
              <a:t>可以看到我們提高了全壘打的權重，因為打全壘打一定會得分</a:t>
            </a:r>
            <a:r>
              <a:rPr lang="zh-TW" altLang="en-US" b="1" dirty="0" smtClean="0">
                <a:solidFill>
                  <a:schemeClr val="bg1"/>
                </a:solidFill>
                <a:latin typeface="微軟正黑體" panose="020B0604030504040204" pitchFamily="34" charset="-120"/>
                <a:ea typeface="微軟正黑體" panose="020B0604030504040204" pitchFamily="34" charset="-120"/>
              </a:rPr>
              <a:t>。而</a:t>
            </a:r>
            <a:r>
              <a:rPr lang="zh-TW" altLang="en-US" b="1" dirty="0">
                <a:solidFill>
                  <a:schemeClr val="bg1"/>
                </a:solidFill>
                <a:latin typeface="微軟正黑體" panose="020B0604030504040204" pitchFamily="34" charset="-120"/>
                <a:ea typeface="微軟正黑體" panose="020B0604030504040204" pitchFamily="34" charset="-120"/>
              </a:rPr>
              <a:t>其他安打的權重次高，有時一保送一安打就得分，有時候串聯三支安打還未必得分</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相信我，棒球場上甚麼都有機會發生</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a:t>
            </a:r>
          </a:p>
          <a:p>
            <a:pPr algn="just"/>
            <a:r>
              <a:rPr lang="zh-TW" altLang="en-US" b="1" dirty="0">
                <a:solidFill>
                  <a:schemeClr val="bg1"/>
                </a:solidFill>
                <a:latin typeface="微軟正黑體" panose="020B0604030504040204" pitchFamily="34" charset="-120"/>
                <a:ea typeface="微軟正黑體" panose="020B0604030504040204" pitchFamily="34" charset="-120"/>
              </a:rPr>
              <a:t>之所以把其他安打的權重設為</a:t>
            </a:r>
            <a:r>
              <a:rPr lang="en-US" altLang="zh-TW" b="1" dirty="0">
                <a:solidFill>
                  <a:schemeClr val="bg1"/>
                </a:solidFill>
                <a:latin typeface="微軟正黑體" panose="020B0604030504040204" pitchFamily="34" charset="-120"/>
                <a:ea typeface="微軟正黑體" panose="020B0604030504040204" pitchFamily="34" charset="-120"/>
              </a:rPr>
              <a:t>3</a:t>
            </a:r>
            <a:r>
              <a:rPr lang="zh-TW" altLang="en-US" b="1" dirty="0">
                <a:solidFill>
                  <a:schemeClr val="bg1"/>
                </a:solidFill>
                <a:latin typeface="微軟正黑體" panose="020B0604030504040204" pitchFamily="34" charset="-120"/>
                <a:ea typeface="微軟正黑體" panose="020B0604030504040204" pitchFamily="34" charset="-120"/>
              </a:rPr>
              <a:t>，是因為如果安打都是一壘安打，那我們假設權重是全壘打的四分之一。而大多數選手的一壘安打數占全體安打的二分之三，因此假設其他安打的權重為</a:t>
            </a:r>
            <a:r>
              <a:rPr lang="en-US" altLang="zh-TW" b="1" dirty="0">
                <a:solidFill>
                  <a:schemeClr val="bg1"/>
                </a:solidFill>
                <a:latin typeface="微軟正黑體" panose="020B0604030504040204" pitchFamily="34" charset="-120"/>
                <a:ea typeface="微軟正黑體" panose="020B0604030504040204" pitchFamily="34" charset="-120"/>
              </a:rPr>
              <a:t>3</a:t>
            </a:r>
            <a:r>
              <a:rPr lang="zh-TW" altLang="en-US" b="1" dirty="0">
                <a:solidFill>
                  <a:schemeClr val="bg1"/>
                </a:solidFill>
                <a:latin typeface="微軟正黑體" panose="020B0604030504040204" pitchFamily="34" charset="-120"/>
                <a:ea typeface="微軟正黑體" panose="020B0604030504040204" pitchFamily="34" charset="-120"/>
              </a:rPr>
              <a:t>。</a:t>
            </a:r>
          </a:p>
        </p:txBody>
      </p:sp>
      <p:sp>
        <p:nvSpPr>
          <p:cNvPr id="11" name="矩形 10"/>
          <p:cNvSpPr/>
          <p:nvPr/>
        </p:nvSpPr>
        <p:spPr>
          <a:xfrm>
            <a:off x="730327" y="2854294"/>
            <a:ext cx="11469911" cy="923330"/>
          </a:xfrm>
          <a:prstGeom prst="rect">
            <a:avLst/>
          </a:prstGeom>
        </p:spPr>
        <p:txBody>
          <a:bodyPr wrap="square">
            <a:spAutoFit/>
          </a:bodyPr>
          <a:lstStyle/>
          <a:p>
            <a:pPr algn="just"/>
            <a:r>
              <a:rPr lang="zh-TW" altLang="en-US" b="1" dirty="0" smtClean="0">
                <a:solidFill>
                  <a:schemeClr val="bg1"/>
                </a:solidFill>
                <a:latin typeface="微軟正黑體" panose="020B0604030504040204" pitchFamily="34" charset="-120"/>
                <a:ea typeface="微軟正黑體" panose="020B0604030504040204" pitchFamily="34" charset="-120"/>
              </a:rPr>
              <a:t>打者威脅力公式</a:t>
            </a:r>
            <a:r>
              <a:rPr lang="zh-TW" altLang="en-US" b="1" dirty="0">
                <a:solidFill>
                  <a:schemeClr val="bg1"/>
                </a:solidFill>
                <a:latin typeface="微軟正黑體" panose="020B0604030504040204" pitchFamily="34" charset="-120"/>
                <a:ea typeface="微軟正黑體" panose="020B0604030504040204" pitchFamily="34" charset="-120"/>
              </a:rPr>
              <a:t>如下</a:t>
            </a:r>
            <a:r>
              <a:rPr lang="zh-TW" altLang="en-US" b="1" dirty="0" smtClean="0">
                <a:solidFill>
                  <a:schemeClr val="bg1"/>
                </a:solidFill>
                <a:latin typeface="微軟正黑體" panose="020B0604030504040204" pitchFamily="34" charset="-120"/>
                <a:ea typeface="微軟正黑體" panose="020B0604030504040204" pitchFamily="34" charset="-120"/>
              </a:rPr>
              <a:t>：</a:t>
            </a:r>
            <a:endParaRPr lang="en-US" altLang="zh-TW" b="1" dirty="0" smtClean="0">
              <a:solidFill>
                <a:schemeClr val="bg1"/>
              </a:solidFill>
              <a:latin typeface="微軟正黑體" panose="020B0604030504040204" pitchFamily="34" charset="-120"/>
              <a:ea typeface="微軟正黑體" panose="020B0604030504040204" pitchFamily="34" charset="-120"/>
            </a:endParaRPr>
          </a:p>
          <a:p>
            <a:pPr algn="just"/>
            <a:endParaRPr lang="en-US" altLang="zh-TW" b="1" dirty="0">
              <a:solidFill>
                <a:schemeClr val="bg1"/>
              </a:solidFill>
              <a:latin typeface="微軟正黑體" panose="020B0604030504040204" pitchFamily="34" charset="-120"/>
              <a:ea typeface="微軟正黑體" panose="020B0604030504040204" pitchFamily="34" charset="-120"/>
            </a:endParaRPr>
          </a:p>
          <a:p>
            <a:pPr algn="just"/>
            <a:r>
              <a:rPr lang="zh-TW" altLang="en-US" b="1" dirty="0">
                <a:solidFill>
                  <a:schemeClr val="bg1"/>
                </a:solidFill>
                <a:latin typeface="微軟正黑體" panose="020B0604030504040204" pitchFamily="34" charset="-120"/>
                <a:ea typeface="微軟正黑體" panose="020B0604030504040204" pitchFamily="34" charset="-120"/>
              </a:rPr>
              <a:t> </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安打數</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全壘打數</a:t>
            </a:r>
            <a:r>
              <a:rPr lang="en-US" altLang="zh-TW" b="1" dirty="0">
                <a:solidFill>
                  <a:schemeClr val="bg1"/>
                </a:solidFill>
                <a:latin typeface="微軟正黑體" panose="020B0604030504040204" pitchFamily="34" charset="-120"/>
                <a:ea typeface="微軟正黑體" panose="020B0604030504040204" pitchFamily="34" charset="-120"/>
              </a:rPr>
              <a:t>)×3 + </a:t>
            </a:r>
            <a:r>
              <a:rPr lang="zh-TW" altLang="en-US" b="1" dirty="0">
                <a:solidFill>
                  <a:schemeClr val="bg1"/>
                </a:solidFill>
                <a:latin typeface="微軟正黑體" panose="020B0604030504040204" pitchFamily="34" charset="-120"/>
                <a:ea typeface="微軟正黑體" panose="020B0604030504040204" pitchFamily="34" charset="-120"/>
              </a:rPr>
              <a:t>全壘打</a:t>
            </a:r>
            <a:r>
              <a:rPr lang="en-US" altLang="zh-TW" b="1" dirty="0">
                <a:solidFill>
                  <a:schemeClr val="bg1"/>
                </a:solidFill>
                <a:latin typeface="微軟正黑體" panose="020B0604030504040204" pitchFamily="34" charset="-120"/>
                <a:ea typeface="微軟正黑體" panose="020B0604030504040204" pitchFamily="34" charset="-120"/>
              </a:rPr>
              <a:t>×8 + </a:t>
            </a:r>
            <a:r>
              <a:rPr lang="zh-TW" altLang="en-US" b="1" dirty="0">
                <a:solidFill>
                  <a:schemeClr val="bg1"/>
                </a:solidFill>
                <a:latin typeface="微軟正黑體" panose="020B0604030504040204" pitchFamily="34" charset="-120"/>
                <a:ea typeface="微軟正黑體" panose="020B0604030504040204" pitchFamily="34" charset="-120"/>
              </a:rPr>
              <a:t>保送 </a:t>
            </a:r>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故意四壞 </a:t>
            </a:r>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觸身球</a:t>
            </a:r>
            <a:r>
              <a:rPr lang="en-US" altLang="zh-TW" b="1" dirty="0">
                <a:solidFill>
                  <a:schemeClr val="bg1"/>
                </a:solidFill>
                <a:latin typeface="微軟正黑體" panose="020B0604030504040204" pitchFamily="34" charset="-120"/>
                <a:ea typeface="微軟正黑體" panose="020B0604030504040204" pitchFamily="34" charset="-120"/>
              </a:rPr>
              <a:t>} / {</a:t>
            </a:r>
            <a:r>
              <a:rPr lang="zh-TW" altLang="en-US" b="1" dirty="0">
                <a:solidFill>
                  <a:schemeClr val="bg1"/>
                </a:solidFill>
                <a:latin typeface="微軟正黑體" panose="020B0604030504040204" pitchFamily="34" charset="-120"/>
                <a:ea typeface="微軟正黑體" panose="020B0604030504040204" pitchFamily="34" charset="-120"/>
              </a:rPr>
              <a:t>打數 </a:t>
            </a:r>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保送 </a:t>
            </a:r>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故意四壞 </a:t>
            </a:r>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觸身球</a:t>
            </a:r>
            <a:r>
              <a:rPr lang="en-US" altLang="zh-TW" b="1" dirty="0">
                <a:solidFill>
                  <a:schemeClr val="bg1"/>
                </a:solidFill>
                <a:latin typeface="微軟正黑體" panose="020B0604030504040204" pitchFamily="34" charset="-120"/>
                <a:ea typeface="微軟正黑體" panose="020B0604030504040204" pitchFamily="34" charset="-120"/>
              </a:rPr>
              <a:t>}</a:t>
            </a:r>
          </a:p>
        </p:txBody>
      </p:sp>
      <p:sp>
        <p:nvSpPr>
          <p:cNvPr id="12" name="矩形 11"/>
          <p:cNvSpPr/>
          <p:nvPr/>
        </p:nvSpPr>
        <p:spPr>
          <a:xfrm>
            <a:off x="395416" y="2670892"/>
            <a:ext cx="11401168" cy="14781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837489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12255"/>
                </a:solidFill>
                <a:latin typeface="微軟正黑體" panose="020B0604030504040204" pitchFamily="34" charset="-120"/>
                <a:ea typeface="微軟正黑體" panose="020B0604030504040204" pitchFamily="34" charset="-120"/>
              </a:rPr>
              <a:t>介紹</a:t>
            </a:r>
          </a:p>
        </p:txBody>
      </p:sp>
      <p:sp>
        <p:nvSpPr>
          <p:cNvPr id="3" name="內容版面配置區 2"/>
          <p:cNvSpPr>
            <a:spLocks noGrp="1"/>
          </p:cNvSpPr>
          <p:nvPr>
            <p:ph idx="1"/>
          </p:nvPr>
        </p:nvSpPr>
        <p:spPr/>
        <p:txBody>
          <a:bodyPr>
            <a:normAutofit/>
          </a:bodyPr>
          <a:lstStyle/>
          <a:p>
            <a:pPr marL="0" indent="0">
              <a:buNone/>
            </a:pPr>
            <a:r>
              <a:rPr lang="zh-TW" altLang="en-US" sz="2400" dirty="0">
                <a:solidFill>
                  <a:srgbClr val="012255"/>
                </a:solidFill>
                <a:latin typeface="微軟正黑體" panose="020B0604030504040204" pitchFamily="34" charset="-120"/>
                <a:ea typeface="微軟正黑體" panose="020B0604030504040204" pitchFamily="34" charset="-120"/>
              </a:rPr>
              <a:t>富邦悍將是一支台灣職業棒球隊，隸屬於中華職棒。</a:t>
            </a:r>
            <a:endParaRPr lang="en-US" altLang="zh-TW" sz="2400" dirty="0">
              <a:solidFill>
                <a:srgbClr val="012255"/>
              </a:solidFill>
              <a:latin typeface="微軟正黑體" panose="020B0604030504040204" pitchFamily="34" charset="-120"/>
              <a:ea typeface="微軟正黑體" panose="020B0604030504040204" pitchFamily="34" charset="-120"/>
            </a:endParaRPr>
          </a:p>
          <a:p>
            <a:pPr marL="0" indent="0">
              <a:buNone/>
            </a:pPr>
            <a:r>
              <a:rPr lang="en-US" altLang="zh-TW" sz="2400" dirty="0">
                <a:solidFill>
                  <a:srgbClr val="012255"/>
                </a:solidFill>
                <a:latin typeface="微軟正黑體" panose="020B0604030504040204" pitchFamily="34" charset="-120"/>
                <a:ea typeface="微軟正黑體" panose="020B0604030504040204" pitchFamily="34" charset="-120"/>
              </a:rPr>
              <a:t>2016</a:t>
            </a:r>
            <a:r>
              <a:rPr lang="zh-TW" altLang="en-US" sz="2400" dirty="0">
                <a:solidFill>
                  <a:srgbClr val="012255"/>
                </a:solidFill>
                <a:latin typeface="微軟正黑體" panose="020B0604030504040204" pitchFamily="34" charset="-120"/>
                <a:ea typeface="微軟正黑體" panose="020B0604030504040204" pitchFamily="34" charset="-120"/>
              </a:rPr>
              <a:t>年</a:t>
            </a:r>
            <a:r>
              <a:rPr lang="en-US" altLang="zh-TW" sz="2400" dirty="0">
                <a:solidFill>
                  <a:srgbClr val="012255"/>
                </a:solidFill>
                <a:latin typeface="微軟正黑體" panose="020B0604030504040204" pitchFamily="34" charset="-120"/>
                <a:ea typeface="微軟正黑體" panose="020B0604030504040204" pitchFamily="34" charset="-120"/>
              </a:rPr>
              <a:t>10</a:t>
            </a:r>
            <a:r>
              <a:rPr lang="zh-TW" altLang="en-US" sz="2400" dirty="0">
                <a:solidFill>
                  <a:srgbClr val="012255"/>
                </a:solidFill>
                <a:latin typeface="微軟正黑體" panose="020B0604030504040204" pitchFamily="34" charset="-120"/>
                <a:ea typeface="微軟正黑體" panose="020B0604030504040204" pitchFamily="34" charset="-120"/>
              </a:rPr>
              <a:t>月</a:t>
            </a:r>
            <a:r>
              <a:rPr lang="en-US" altLang="zh-TW" sz="2400" dirty="0">
                <a:solidFill>
                  <a:srgbClr val="012255"/>
                </a:solidFill>
                <a:latin typeface="微軟正黑體" panose="020B0604030504040204" pitchFamily="34" charset="-120"/>
                <a:ea typeface="微軟正黑體" panose="020B0604030504040204" pitchFamily="34" charset="-120"/>
              </a:rPr>
              <a:t>24</a:t>
            </a:r>
            <a:r>
              <a:rPr lang="zh-TW" altLang="en-US" sz="2400" dirty="0">
                <a:solidFill>
                  <a:srgbClr val="012255"/>
                </a:solidFill>
                <a:latin typeface="微軟正黑體" panose="020B0604030504040204" pitchFamily="34" charset="-120"/>
                <a:ea typeface="微軟正黑體" panose="020B0604030504040204" pitchFamily="34" charset="-120"/>
              </a:rPr>
              <a:t>日旗下富邦金創投子公司富邦育樂公告新台幣</a:t>
            </a:r>
            <a:r>
              <a:rPr lang="en-US" altLang="zh-TW" sz="2400" dirty="0">
                <a:solidFill>
                  <a:srgbClr val="012255"/>
                </a:solidFill>
                <a:latin typeface="微軟正黑體" panose="020B0604030504040204" pitchFamily="34" charset="-120"/>
                <a:ea typeface="微軟正黑體" panose="020B0604030504040204" pitchFamily="34" charset="-120"/>
              </a:rPr>
              <a:t>3</a:t>
            </a:r>
            <a:r>
              <a:rPr lang="zh-TW" altLang="en-US" sz="2400" dirty="0">
                <a:solidFill>
                  <a:srgbClr val="012255"/>
                </a:solidFill>
                <a:latin typeface="微軟正黑體" panose="020B0604030504040204" pitchFamily="34" charset="-120"/>
                <a:ea typeface="微軟正黑體" panose="020B0604030504040204" pitchFamily="34" charset="-120"/>
              </a:rPr>
              <a:t>億元買下義大犀牛。</a:t>
            </a:r>
            <a:endParaRPr lang="en-US" altLang="zh-TW" sz="2400" dirty="0">
              <a:solidFill>
                <a:srgbClr val="012255"/>
              </a:solidFill>
              <a:latin typeface="微軟正黑體" panose="020B0604030504040204" pitchFamily="34" charset="-120"/>
              <a:ea typeface="微軟正黑體" panose="020B0604030504040204" pitchFamily="34" charset="-120"/>
            </a:endParaRPr>
          </a:p>
          <a:p>
            <a:pPr marL="0" indent="0">
              <a:buNone/>
            </a:pPr>
            <a:r>
              <a:rPr lang="en-US" altLang="zh-TW" sz="2400" dirty="0">
                <a:solidFill>
                  <a:srgbClr val="012255"/>
                </a:solidFill>
                <a:latin typeface="微軟正黑體" panose="020B0604030504040204" pitchFamily="34" charset="-120"/>
                <a:ea typeface="微軟正黑體" panose="020B0604030504040204" pitchFamily="34" charset="-120"/>
              </a:rPr>
              <a:t>2016</a:t>
            </a:r>
            <a:r>
              <a:rPr lang="zh-TW" altLang="en-US" sz="2400" dirty="0">
                <a:solidFill>
                  <a:srgbClr val="012255"/>
                </a:solidFill>
                <a:latin typeface="微軟正黑體" panose="020B0604030504040204" pitchFamily="34" charset="-120"/>
                <a:ea typeface="微軟正黑體" panose="020B0604030504040204" pitchFamily="34" charset="-120"/>
              </a:rPr>
              <a:t>年</a:t>
            </a:r>
            <a:r>
              <a:rPr lang="en-US" altLang="zh-TW" sz="2400" dirty="0">
                <a:solidFill>
                  <a:srgbClr val="012255"/>
                </a:solidFill>
                <a:latin typeface="微軟正黑體" panose="020B0604030504040204" pitchFamily="34" charset="-120"/>
                <a:ea typeface="微軟正黑體" panose="020B0604030504040204" pitchFamily="34" charset="-120"/>
              </a:rPr>
              <a:t>11</a:t>
            </a:r>
            <a:r>
              <a:rPr lang="zh-TW" altLang="en-US" sz="2400" dirty="0">
                <a:solidFill>
                  <a:srgbClr val="012255"/>
                </a:solidFill>
                <a:latin typeface="微軟正黑體" panose="020B0604030504040204" pitchFamily="34" charset="-120"/>
                <a:ea typeface="微軟正黑體" panose="020B0604030504040204" pitchFamily="34" charset="-120"/>
              </a:rPr>
              <a:t>月</a:t>
            </a:r>
            <a:r>
              <a:rPr lang="en-US" altLang="zh-TW" sz="2400" dirty="0">
                <a:solidFill>
                  <a:srgbClr val="012255"/>
                </a:solidFill>
                <a:latin typeface="微軟正黑體" panose="020B0604030504040204" pitchFamily="34" charset="-120"/>
                <a:ea typeface="微軟正黑體" panose="020B0604030504040204" pitchFamily="34" charset="-120"/>
              </a:rPr>
              <a:t>1</a:t>
            </a:r>
            <a:r>
              <a:rPr lang="zh-TW" altLang="en-US" sz="2400" dirty="0">
                <a:solidFill>
                  <a:srgbClr val="012255"/>
                </a:solidFill>
                <a:latin typeface="微軟正黑體" panose="020B0604030504040204" pitchFamily="34" charset="-120"/>
                <a:ea typeface="微軟正黑體" panose="020B0604030504040204" pitchFamily="34" charset="-120"/>
              </a:rPr>
              <a:t>日開始接手經營。義大犀牛隊公布新名稱時曾暫稱「富邦職業棒球隊」，直至同年</a:t>
            </a:r>
            <a:r>
              <a:rPr lang="en-US" altLang="zh-TW" sz="2400" dirty="0">
                <a:solidFill>
                  <a:srgbClr val="012255"/>
                </a:solidFill>
                <a:latin typeface="微軟正黑體" panose="020B0604030504040204" pitchFamily="34" charset="-120"/>
                <a:ea typeface="微軟正黑體" panose="020B0604030504040204" pitchFamily="34" charset="-120"/>
              </a:rPr>
              <a:t>11</a:t>
            </a:r>
            <a:r>
              <a:rPr lang="zh-TW" altLang="en-US" sz="2400" dirty="0">
                <a:solidFill>
                  <a:srgbClr val="012255"/>
                </a:solidFill>
                <a:latin typeface="微軟正黑體" panose="020B0604030504040204" pitchFamily="34" charset="-120"/>
                <a:ea typeface="微軟正黑體" panose="020B0604030504040204" pitchFamily="34" charset="-120"/>
              </a:rPr>
              <a:t>月</a:t>
            </a:r>
            <a:r>
              <a:rPr lang="en-US" altLang="zh-TW" sz="2400" dirty="0">
                <a:solidFill>
                  <a:srgbClr val="012255"/>
                </a:solidFill>
                <a:latin typeface="微軟正黑體" panose="020B0604030504040204" pitchFamily="34" charset="-120"/>
                <a:ea typeface="微軟正黑體" panose="020B0604030504040204" pitchFamily="34" charset="-120"/>
              </a:rPr>
              <a:t>15</a:t>
            </a:r>
            <a:r>
              <a:rPr lang="zh-TW" altLang="en-US" sz="2400" dirty="0">
                <a:solidFill>
                  <a:srgbClr val="012255"/>
                </a:solidFill>
                <a:latin typeface="微軟正黑體" panose="020B0604030504040204" pitchFamily="34" charset="-120"/>
                <a:ea typeface="微軟正黑體" panose="020B0604030504040204" pitchFamily="34" charset="-120"/>
              </a:rPr>
              <a:t>日正式改稱「富邦悍將</a:t>
            </a:r>
            <a:r>
              <a:rPr lang="zh-TW" altLang="en-US" sz="2400" dirty="0" smtClean="0">
                <a:solidFill>
                  <a:srgbClr val="012255"/>
                </a:solidFill>
                <a:latin typeface="微軟正黑體" panose="020B0604030504040204" pitchFamily="34" charset="-120"/>
                <a:ea typeface="微軟正黑體" panose="020B0604030504040204" pitchFamily="34" charset="-120"/>
              </a:rPr>
              <a:t>」。</a:t>
            </a:r>
            <a:endParaRPr lang="en-US" altLang="zh-TW" sz="2400" dirty="0">
              <a:solidFill>
                <a:srgbClr val="012255"/>
              </a:solidFill>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545" y="115518"/>
            <a:ext cx="3152775" cy="1447800"/>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4145" y="4541962"/>
            <a:ext cx="2069935" cy="1058254"/>
          </a:xfrm>
          <a:prstGeom prst="rect">
            <a:avLst/>
          </a:prstGeom>
        </p:spPr>
      </p:pic>
    </p:spTree>
    <p:extLst>
      <p:ext uri="{BB962C8B-B14F-4D97-AF65-F5344CB8AC3E}">
        <p14:creationId xmlns:p14="http://schemas.microsoft.com/office/powerpoint/2010/main" val="2257027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3"/>
          </p:nvPr>
        </p:nvSpPr>
        <p:spPr/>
        <p:txBody>
          <a:bodyPr/>
          <a:lstStyle/>
          <a:p>
            <a:endParaRPr lang="zh-TW" altLang="en-US"/>
          </a:p>
        </p:txBody>
      </p:sp>
      <p:sp>
        <p:nvSpPr>
          <p:cNvPr id="4" name="矩形 3"/>
          <p:cNvSpPr/>
          <p:nvPr/>
        </p:nvSpPr>
        <p:spPr>
          <a:xfrm>
            <a:off x="0" y="0"/>
            <a:ext cx="12192000"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b="1" dirty="0">
              <a:latin typeface="微軟正黑體" panose="020B0604030504040204" pitchFamily="34" charset="-120"/>
              <a:ea typeface="微軟正黑體" panose="020B0604030504040204" pitchFamily="34" charset="-120"/>
            </a:endParaRPr>
          </a:p>
        </p:txBody>
      </p:sp>
      <p:sp>
        <p:nvSpPr>
          <p:cNvPr id="8" name="矩形 7"/>
          <p:cNvSpPr/>
          <p:nvPr/>
        </p:nvSpPr>
        <p:spPr>
          <a:xfrm>
            <a:off x="370598" y="1208314"/>
            <a:ext cx="10256108" cy="707886"/>
          </a:xfrm>
          <a:prstGeom prst="rect">
            <a:avLst/>
          </a:prstGeom>
        </p:spPr>
        <p:txBody>
          <a:bodyPr wrap="square">
            <a:spAutoFit/>
          </a:bodyPr>
          <a:lstStyle/>
          <a:p>
            <a:r>
              <a:rPr lang="zh-TW" altLang="en-US" sz="2000" b="1" dirty="0" smtClean="0">
                <a:solidFill>
                  <a:schemeClr val="bg1"/>
                </a:solidFill>
                <a:latin typeface="微軟正黑體" panose="020B0604030504040204" pitchFamily="34" charset="-120"/>
                <a:ea typeface="微軟正黑體" panose="020B0604030504040204" pitchFamily="34" charset="-120"/>
              </a:rPr>
              <a:t>跟</a:t>
            </a:r>
            <a:r>
              <a:rPr lang="zh-TW" altLang="en-US" sz="2000" b="1" dirty="0">
                <a:solidFill>
                  <a:schemeClr val="bg1"/>
                </a:solidFill>
                <a:latin typeface="微軟正黑體" panose="020B0604030504040204" pitchFamily="34" charset="-120"/>
                <a:ea typeface="微軟正黑體" panose="020B0604030504040204" pitchFamily="34" charset="-120"/>
              </a:rPr>
              <a:t>全壘打的概念一樣，三振是投手解決打者最直接的方法，完全依靠投手本身，因此我們稍稍提高它的權重。而其他出局方式則權重不變</a:t>
            </a:r>
            <a:r>
              <a:rPr lang="zh-TW" altLang="en-US" sz="2000" b="1" dirty="0" smtClean="0">
                <a:solidFill>
                  <a:schemeClr val="bg1"/>
                </a:solidFill>
                <a:latin typeface="微軟正黑體" panose="020B0604030504040204" pitchFamily="34" charset="-120"/>
                <a:ea typeface="微軟正黑體" panose="020B0604030504040204" pitchFamily="34" charset="-120"/>
              </a:rPr>
              <a:t>。</a:t>
            </a: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sp>
        <p:nvSpPr>
          <p:cNvPr id="9" name="矩形 8"/>
          <p:cNvSpPr/>
          <p:nvPr/>
        </p:nvSpPr>
        <p:spPr>
          <a:xfrm>
            <a:off x="370598" y="485745"/>
            <a:ext cx="7622600" cy="400110"/>
          </a:xfrm>
          <a:prstGeom prst="rect">
            <a:avLst/>
          </a:prstGeom>
        </p:spPr>
        <p:txBody>
          <a:bodyPr wrap="none">
            <a:spAutoFit/>
          </a:bodyPr>
          <a:lstStyle/>
          <a:p>
            <a:r>
              <a:rPr lang="zh-TW" altLang="en-US" sz="2000" b="1" dirty="0">
                <a:solidFill>
                  <a:schemeClr val="bg1"/>
                </a:solidFill>
                <a:latin typeface="微軟正黑體" panose="020B0604030504040204" pitchFamily="34" charset="-120"/>
                <a:ea typeface="微軟正黑體" panose="020B0604030504040204" pitchFamily="34" charset="-120"/>
              </a:rPr>
              <a:t>有了衡量打者威脅力的公式，當然也要評估投手解決打者的能力。</a:t>
            </a:r>
          </a:p>
        </p:txBody>
      </p:sp>
      <p:sp>
        <p:nvSpPr>
          <p:cNvPr id="11" name="矩形 10"/>
          <p:cNvSpPr/>
          <p:nvPr/>
        </p:nvSpPr>
        <p:spPr>
          <a:xfrm>
            <a:off x="1277835" y="2848410"/>
            <a:ext cx="11469911" cy="923330"/>
          </a:xfrm>
          <a:prstGeom prst="rect">
            <a:avLst/>
          </a:prstGeom>
        </p:spPr>
        <p:txBody>
          <a:bodyPr wrap="square">
            <a:spAutoFit/>
          </a:bodyPr>
          <a:lstStyle/>
          <a:p>
            <a:r>
              <a:rPr lang="zh-TW" altLang="en-US" b="1" dirty="0" smtClean="0">
                <a:solidFill>
                  <a:schemeClr val="bg1"/>
                </a:solidFill>
                <a:latin typeface="微軟正黑體" panose="020B0604030504040204" pitchFamily="34" charset="-120"/>
                <a:ea typeface="微軟正黑體" panose="020B0604030504040204" pitchFamily="34" charset="-120"/>
              </a:rPr>
              <a:t>投手解決打者能力公式</a:t>
            </a:r>
            <a:r>
              <a:rPr lang="zh-TW" altLang="en-US" b="1" dirty="0">
                <a:solidFill>
                  <a:schemeClr val="bg1"/>
                </a:solidFill>
                <a:latin typeface="微軟正黑體" panose="020B0604030504040204" pitchFamily="34" charset="-120"/>
                <a:ea typeface="微軟正黑體" panose="020B0604030504040204" pitchFamily="34" charset="-120"/>
              </a:rPr>
              <a:t>如下</a:t>
            </a:r>
            <a:r>
              <a:rPr lang="zh-TW" altLang="en-US" b="1" dirty="0" smtClean="0">
                <a:solidFill>
                  <a:schemeClr val="bg1"/>
                </a:solidFill>
                <a:latin typeface="微軟正黑體" panose="020B0604030504040204" pitchFamily="34" charset="-120"/>
                <a:ea typeface="微軟正黑體" panose="020B0604030504040204" pitchFamily="34" charset="-120"/>
              </a:rPr>
              <a:t>：</a:t>
            </a:r>
            <a:endParaRPr lang="en-US" altLang="zh-TW" b="1" dirty="0" smtClean="0">
              <a:solidFill>
                <a:schemeClr val="bg1"/>
              </a:solidFill>
              <a:latin typeface="微軟正黑體" panose="020B0604030504040204" pitchFamily="34" charset="-120"/>
              <a:ea typeface="微軟正黑體" panose="020B0604030504040204" pitchFamily="34" charset="-120"/>
            </a:endParaRPr>
          </a:p>
          <a:p>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打數</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安打</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三振</a:t>
            </a:r>
            <a:r>
              <a:rPr lang="en-US" altLang="zh-TW" b="1" dirty="0">
                <a:solidFill>
                  <a:schemeClr val="bg1"/>
                </a:solidFill>
                <a:latin typeface="微軟正黑體" panose="020B0604030504040204" pitchFamily="34" charset="-120"/>
                <a:ea typeface="微軟正黑體" panose="020B0604030504040204" pitchFamily="34" charset="-120"/>
              </a:rPr>
              <a:t>) + </a:t>
            </a:r>
            <a:r>
              <a:rPr lang="zh-TW" altLang="en-US" b="1" dirty="0">
                <a:solidFill>
                  <a:schemeClr val="bg1"/>
                </a:solidFill>
                <a:latin typeface="微軟正黑體" panose="020B0604030504040204" pitchFamily="34" charset="-120"/>
                <a:ea typeface="微軟正黑體" panose="020B0604030504040204" pitchFamily="34" charset="-120"/>
              </a:rPr>
              <a:t>三振</a:t>
            </a:r>
            <a:r>
              <a:rPr lang="en-US" altLang="zh-TW" b="1" dirty="0">
                <a:solidFill>
                  <a:schemeClr val="bg1"/>
                </a:solidFill>
                <a:latin typeface="微軟正黑體" panose="020B0604030504040204" pitchFamily="34" charset="-120"/>
                <a:ea typeface="微軟正黑體" panose="020B0604030504040204" pitchFamily="34" charset="-120"/>
              </a:rPr>
              <a:t>×3} / {</a:t>
            </a:r>
            <a:r>
              <a:rPr lang="zh-TW" altLang="en-US" b="1" dirty="0">
                <a:solidFill>
                  <a:schemeClr val="bg1"/>
                </a:solidFill>
                <a:latin typeface="微軟正黑體" panose="020B0604030504040204" pitchFamily="34" charset="-120"/>
                <a:ea typeface="微軟正黑體" panose="020B0604030504040204" pitchFamily="34" charset="-120"/>
              </a:rPr>
              <a:t>打數 </a:t>
            </a:r>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保送 </a:t>
            </a:r>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故意四壞 </a:t>
            </a:r>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觸身球</a:t>
            </a:r>
            <a:r>
              <a:rPr lang="en-US" altLang="zh-TW" b="1" dirty="0" smtClean="0">
                <a:solidFill>
                  <a:schemeClr val="bg1"/>
                </a:solidFill>
                <a:latin typeface="微軟正黑體" panose="020B0604030504040204" pitchFamily="34" charset="-120"/>
                <a:ea typeface="微軟正黑體" panose="020B0604030504040204" pitchFamily="34" charset="-120"/>
              </a:rPr>
              <a:t>}</a:t>
            </a:r>
            <a:endParaRPr lang="zh-TW" altLang="en-US" b="1" dirty="0">
              <a:solidFill>
                <a:schemeClr val="bg1"/>
              </a:solidFill>
              <a:latin typeface="微軟正黑體" panose="020B0604030504040204" pitchFamily="34" charset="-120"/>
              <a:ea typeface="微軟正黑體" panose="020B0604030504040204" pitchFamily="34" charset="-120"/>
            </a:endParaRPr>
          </a:p>
        </p:txBody>
      </p:sp>
      <p:sp>
        <p:nvSpPr>
          <p:cNvPr id="12" name="矩形 11"/>
          <p:cNvSpPr/>
          <p:nvPr/>
        </p:nvSpPr>
        <p:spPr>
          <a:xfrm>
            <a:off x="395416" y="2670892"/>
            <a:ext cx="11401168" cy="14781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691430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3"/>
          </p:nvPr>
        </p:nvSpPr>
        <p:spPr/>
        <p:txBody>
          <a:bodyPr/>
          <a:lstStyle/>
          <a:p>
            <a:endParaRPr lang="zh-TW" altLang="en-US"/>
          </a:p>
        </p:txBody>
      </p:sp>
      <p:sp>
        <p:nvSpPr>
          <p:cNvPr id="4" name="矩形 3"/>
          <p:cNvSpPr/>
          <p:nvPr/>
        </p:nvSpPr>
        <p:spPr>
          <a:xfrm>
            <a:off x="0" y="0"/>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b="1"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2212511" y="2063395"/>
            <a:ext cx="7626641" cy="4657315"/>
          </a:xfrm>
          <a:prstGeom prst="rect">
            <a:avLst/>
          </a:prstGeom>
        </p:spPr>
      </p:pic>
      <p:sp>
        <p:nvSpPr>
          <p:cNvPr id="6" name="矩形 5"/>
          <p:cNvSpPr/>
          <p:nvPr/>
        </p:nvSpPr>
        <p:spPr>
          <a:xfrm>
            <a:off x="685800" y="223148"/>
            <a:ext cx="10857471" cy="1754326"/>
          </a:xfrm>
          <a:prstGeom prst="rect">
            <a:avLst/>
          </a:prstGeom>
        </p:spPr>
        <p:txBody>
          <a:bodyPr wrap="square">
            <a:spAutoFit/>
          </a:bodyPr>
          <a:lstStyle/>
          <a:p>
            <a:pPr algn="just"/>
            <a:r>
              <a:rPr lang="zh-TW" altLang="en-US" b="1" dirty="0">
                <a:solidFill>
                  <a:srgbClr val="000000"/>
                </a:solidFill>
                <a:latin typeface="微軟正黑體" panose="020B0604030504040204" pitchFamily="34" charset="-120"/>
                <a:ea typeface="微軟正黑體" panose="020B0604030504040204" pitchFamily="34" charset="-120"/>
              </a:rPr>
              <a:t>將獅隊打者</a:t>
            </a:r>
            <a:r>
              <a:rPr lang="en-US" altLang="zh-TW" b="1" dirty="0">
                <a:solidFill>
                  <a:srgbClr val="000000"/>
                </a:solidFill>
                <a:latin typeface="微軟正黑體" panose="020B0604030504040204" pitchFamily="34" charset="-120"/>
                <a:ea typeface="微軟正黑體" panose="020B0604030504040204" pitchFamily="34" charset="-120"/>
              </a:rPr>
              <a:t>2018</a:t>
            </a:r>
            <a:r>
              <a:rPr lang="zh-TW" altLang="en-US" b="1" dirty="0">
                <a:solidFill>
                  <a:srgbClr val="000000"/>
                </a:solidFill>
                <a:latin typeface="微軟正黑體" panose="020B0604030504040204" pitchFamily="34" charset="-120"/>
                <a:ea typeface="微軟正黑體" panose="020B0604030504040204" pitchFamily="34" charset="-120"/>
              </a:rPr>
              <a:t>年的數據與</a:t>
            </a:r>
            <a:r>
              <a:rPr lang="en-US" altLang="zh-TW" b="1" dirty="0">
                <a:solidFill>
                  <a:srgbClr val="000000"/>
                </a:solidFill>
                <a:latin typeface="微軟正黑體" panose="020B0604030504040204" pitchFamily="34" charset="-120"/>
                <a:ea typeface="微軟正黑體" panose="020B0604030504040204" pitchFamily="34" charset="-120"/>
              </a:rPr>
              <a:t>2017</a:t>
            </a:r>
            <a:r>
              <a:rPr lang="zh-TW" altLang="en-US" b="1" dirty="0">
                <a:solidFill>
                  <a:srgbClr val="000000"/>
                </a:solidFill>
                <a:latin typeface="微軟正黑體" panose="020B0604030504040204" pitchFamily="34" charset="-120"/>
                <a:ea typeface="微軟正黑體" panose="020B0604030504040204" pitchFamily="34" charset="-120"/>
              </a:rPr>
              <a:t>年的數據畫在同一張圖上，發現防禦指標的差距不是太大，然而整體的威脅指標卻上升</a:t>
            </a:r>
            <a:r>
              <a:rPr lang="en-US" altLang="zh-TW" b="1" dirty="0">
                <a:solidFill>
                  <a:srgbClr val="000000"/>
                </a:solidFill>
                <a:latin typeface="微軟正黑體" panose="020B0604030504040204" pitchFamily="34" charset="-120"/>
                <a:ea typeface="微軟正黑體" panose="020B0604030504040204" pitchFamily="34" charset="-120"/>
              </a:rPr>
              <a:t>(</a:t>
            </a:r>
            <a:r>
              <a:rPr lang="zh-TW" altLang="en-US" b="1" dirty="0">
                <a:solidFill>
                  <a:srgbClr val="000000"/>
                </a:solidFill>
                <a:latin typeface="微軟正黑體" panose="020B0604030504040204" pitchFamily="34" charset="-120"/>
                <a:ea typeface="微軟正黑體" panose="020B0604030504040204" pitchFamily="34" charset="-120"/>
              </a:rPr>
              <a:t>橘點往右移</a:t>
            </a:r>
            <a:r>
              <a:rPr lang="en-US" altLang="zh-TW" b="1" dirty="0">
                <a:solidFill>
                  <a:srgbClr val="000000"/>
                </a:solidFill>
                <a:latin typeface="微軟正黑體" panose="020B0604030504040204" pitchFamily="34" charset="-120"/>
                <a:ea typeface="微軟正黑體" panose="020B0604030504040204" pitchFamily="34" charset="-120"/>
              </a:rPr>
              <a:t>)</a:t>
            </a:r>
            <a:r>
              <a:rPr lang="zh-TW" altLang="en-US" b="1" dirty="0">
                <a:solidFill>
                  <a:srgbClr val="000000"/>
                </a:solidFill>
                <a:latin typeface="微軟正黑體" panose="020B0604030504040204" pitchFamily="34" charset="-120"/>
                <a:ea typeface="微軟正黑體" panose="020B0604030504040204" pitchFamily="34" charset="-120"/>
              </a:rPr>
              <a:t>。這也是我認為自責分率上升的原因</a:t>
            </a:r>
            <a:r>
              <a:rPr lang="zh-TW" altLang="en-US" b="1" dirty="0" smtClean="0">
                <a:solidFill>
                  <a:srgbClr val="000000"/>
                </a:solidFill>
                <a:latin typeface="微軟正黑體" panose="020B0604030504040204" pitchFamily="34" charset="-120"/>
                <a:ea typeface="微軟正黑體" panose="020B0604030504040204" pitchFamily="34" charset="-120"/>
              </a:rPr>
              <a:t>。</a:t>
            </a:r>
            <a:endParaRPr lang="en-US" altLang="zh-TW" b="1" dirty="0" smtClean="0">
              <a:solidFill>
                <a:srgbClr val="000000"/>
              </a:solidFill>
              <a:latin typeface="微軟正黑體" panose="020B0604030504040204" pitchFamily="34" charset="-120"/>
              <a:ea typeface="微軟正黑體" panose="020B0604030504040204" pitchFamily="34" charset="-120"/>
            </a:endParaRPr>
          </a:p>
          <a:p>
            <a:pPr algn="just"/>
            <a:endParaRPr lang="zh-TW" altLang="en-US" b="1" dirty="0">
              <a:solidFill>
                <a:srgbClr val="000000"/>
              </a:solidFill>
              <a:latin typeface="微軟正黑體" panose="020B0604030504040204" pitchFamily="34" charset="-120"/>
              <a:ea typeface="微軟正黑體" panose="020B0604030504040204" pitchFamily="34" charset="-120"/>
            </a:endParaRPr>
          </a:p>
          <a:p>
            <a:pPr algn="just"/>
            <a:r>
              <a:rPr lang="zh-TW" altLang="en-US" b="1" dirty="0">
                <a:solidFill>
                  <a:srgbClr val="000000"/>
                </a:solidFill>
                <a:latin typeface="微軟正黑體" panose="020B0604030504040204" pitchFamily="34" charset="-120"/>
                <a:ea typeface="微軟正黑體" panose="020B0604030504040204" pitchFamily="34" charset="-120"/>
              </a:rPr>
              <a:t>圖中的綠方點是整隊的平均值</a:t>
            </a:r>
            <a:r>
              <a:rPr lang="zh-TW" altLang="en-US" b="1" dirty="0" smtClean="0">
                <a:solidFill>
                  <a:srgbClr val="000000"/>
                </a:solidFill>
                <a:latin typeface="微軟正黑體" panose="020B0604030504040204" pitchFamily="34" charset="-120"/>
                <a:ea typeface="微軟正黑體" panose="020B0604030504040204" pitchFamily="34" charset="-120"/>
              </a:rPr>
              <a:t>。</a:t>
            </a:r>
            <a:endParaRPr lang="en-US" altLang="zh-TW" b="1" dirty="0">
              <a:solidFill>
                <a:srgbClr val="000000"/>
              </a:solidFill>
              <a:latin typeface="微軟正黑體" panose="020B0604030504040204" pitchFamily="34" charset="-120"/>
              <a:ea typeface="微軟正黑體" panose="020B0604030504040204" pitchFamily="34" charset="-120"/>
            </a:endParaRPr>
          </a:p>
          <a:p>
            <a:pPr algn="just"/>
            <a:r>
              <a:rPr lang="zh-TW" altLang="en-US" b="1" dirty="0" smtClean="0">
                <a:solidFill>
                  <a:srgbClr val="000000"/>
                </a:solidFill>
                <a:latin typeface="微軟正黑體" panose="020B0604030504040204" pitchFamily="34" charset="-120"/>
                <a:ea typeface="微軟正黑體" panose="020B0604030504040204" pitchFamily="34" charset="-120"/>
              </a:rPr>
              <a:t>深色</a:t>
            </a:r>
            <a:r>
              <a:rPr lang="zh-TW" altLang="en-US" b="1" dirty="0">
                <a:solidFill>
                  <a:srgbClr val="000000"/>
                </a:solidFill>
                <a:latin typeface="微軟正黑體" panose="020B0604030504040204" pitchFamily="34" charset="-120"/>
                <a:ea typeface="微軟正黑體" panose="020B0604030504040204" pitchFamily="34" charset="-120"/>
              </a:rPr>
              <a:t>的是</a:t>
            </a:r>
            <a:r>
              <a:rPr lang="en-US" altLang="zh-TW" b="1" dirty="0">
                <a:solidFill>
                  <a:srgbClr val="000000"/>
                </a:solidFill>
                <a:latin typeface="微軟正黑體" panose="020B0604030504040204" pitchFamily="34" charset="-120"/>
                <a:ea typeface="微軟正黑體" panose="020B0604030504040204" pitchFamily="34" charset="-120"/>
              </a:rPr>
              <a:t>18</a:t>
            </a:r>
            <a:r>
              <a:rPr lang="zh-TW" altLang="en-US" b="1" dirty="0">
                <a:solidFill>
                  <a:srgbClr val="000000"/>
                </a:solidFill>
                <a:latin typeface="微軟正黑體" panose="020B0604030504040204" pitchFamily="34" charset="-120"/>
                <a:ea typeface="微軟正黑體" panose="020B0604030504040204" pitchFamily="34" charset="-120"/>
              </a:rPr>
              <a:t>年的成績而淺色的是</a:t>
            </a:r>
            <a:r>
              <a:rPr lang="en-US" altLang="zh-TW" b="1" dirty="0">
                <a:solidFill>
                  <a:srgbClr val="000000"/>
                </a:solidFill>
                <a:latin typeface="微軟正黑體" panose="020B0604030504040204" pitchFamily="34" charset="-120"/>
                <a:ea typeface="微軟正黑體" panose="020B0604030504040204" pitchFamily="34" charset="-120"/>
              </a:rPr>
              <a:t>17</a:t>
            </a:r>
            <a:r>
              <a:rPr lang="zh-TW" altLang="en-US" b="1" dirty="0">
                <a:solidFill>
                  <a:srgbClr val="000000"/>
                </a:solidFill>
                <a:latin typeface="微軟正黑體" panose="020B0604030504040204" pitchFamily="34" charset="-120"/>
                <a:ea typeface="微軟正黑體" panose="020B0604030504040204" pitchFamily="34" charset="-120"/>
              </a:rPr>
              <a:t>年的成績。明顯看到</a:t>
            </a:r>
            <a:r>
              <a:rPr lang="en-US" altLang="zh-TW" b="1" dirty="0">
                <a:solidFill>
                  <a:srgbClr val="000000"/>
                </a:solidFill>
                <a:latin typeface="微軟正黑體" panose="020B0604030504040204" pitchFamily="34" charset="-120"/>
                <a:ea typeface="微軟正黑體" panose="020B0604030504040204" pitchFamily="34" charset="-120"/>
              </a:rPr>
              <a:t>18</a:t>
            </a:r>
            <a:r>
              <a:rPr lang="zh-TW" altLang="en-US" b="1" dirty="0">
                <a:solidFill>
                  <a:srgbClr val="000000"/>
                </a:solidFill>
                <a:latin typeface="微軟正黑體" panose="020B0604030504040204" pitchFamily="34" charset="-120"/>
                <a:ea typeface="微軟正黑體" panose="020B0604030504040204" pitchFamily="34" charset="-120"/>
              </a:rPr>
              <a:t>年的點比較</a:t>
            </a:r>
            <a:r>
              <a:rPr lang="en-US" altLang="zh-TW" b="1" dirty="0">
                <a:solidFill>
                  <a:srgbClr val="000000"/>
                </a:solidFill>
                <a:latin typeface="微軟正黑體" panose="020B0604030504040204" pitchFamily="34" charset="-120"/>
                <a:ea typeface="微軟正黑體" panose="020B0604030504040204" pitchFamily="34" charset="-120"/>
              </a:rPr>
              <a:t>17</a:t>
            </a:r>
            <a:r>
              <a:rPr lang="zh-TW" altLang="en-US" b="1" dirty="0">
                <a:solidFill>
                  <a:srgbClr val="000000"/>
                </a:solidFill>
                <a:latin typeface="微軟正黑體" panose="020B0604030504040204" pitchFamily="34" charset="-120"/>
                <a:ea typeface="微軟正黑體" panose="020B0604030504040204" pitchFamily="34" charset="-120"/>
              </a:rPr>
              <a:t>年的點，是往右下角移動的，也就是威脅指標上升而且防禦指標下降，這也合理解釋防禦率為什麼會上升。</a:t>
            </a:r>
            <a:endParaRPr lang="zh-TW" altLang="en-US" b="1" i="0" dirty="0">
              <a:solidFill>
                <a:srgbClr val="000000"/>
              </a:solidFill>
              <a:effectLst/>
              <a:latin typeface="微軟正黑體" panose="020B0604030504040204" pitchFamily="34" charset="-120"/>
              <a:ea typeface="微軟正黑體" panose="020B0604030504040204" pitchFamily="34" charset="-120"/>
            </a:endParaRPr>
          </a:p>
        </p:txBody>
      </p:sp>
      <p:sp>
        <p:nvSpPr>
          <p:cNvPr id="7" name="矩形 6"/>
          <p:cNvSpPr/>
          <p:nvPr/>
        </p:nvSpPr>
        <p:spPr>
          <a:xfrm>
            <a:off x="0" y="0"/>
            <a:ext cx="56841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1623589" y="1"/>
            <a:ext cx="56841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176131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6" name="內容版面配置區 1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02217" y="3667284"/>
            <a:ext cx="2438611" cy="2438611"/>
          </a:xfrm>
        </p:spPr>
      </p:pic>
      <p:sp>
        <p:nvSpPr>
          <p:cNvPr id="4" name="矩形 3"/>
          <p:cNvSpPr/>
          <p:nvPr/>
        </p:nvSpPr>
        <p:spPr>
          <a:xfrm>
            <a:off x="0" y="19446"/>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b="1" dirty="0">
              <a:latin typeface="微軟正黑體" panose="020B0604030504040204" pitchFamily="34" charset="-120"/>
              <a:ea typeface="微軟正黑體" panose="020B0604030504040204" pitchFamily="34" charset="-120"/>
            </a:endParaRPr>
          </a:p>
        </p:txBody>
      </p:sp>
      <p:sp>
        <p:nvSpPr>
          <p:cNvPr id="6" name="矩形 5"/>
          <p:cNvSpPr/>
          <p:nvPr/>
        </p:nvSpPr>
        <p:spPr>
          <a:xfrm>
            <a:off x="766118" y="542144"/>
            <a:ext cx="10857471" cy="400110"/>
          </a:xfrm>
          <a:prstGeom prst="rect">
            <a:avLst/>
          </a:prstGeom>
        </p:spPr>
        <p:txBody>
          <a:bodyPr wrap="square">
            <a:spAutoFit/>
          </a:bodyPr>
          <a:lstStyle/>
          <a:p>
            <a:pPr algn="just"/>
            <a:r>
              <a:rPr lang="zh-TW" altLang="en-US" sz="2000" b="1" dirty="0">
                <a:latin typeface="微軟正黑體" panose="020B0604030504040204" pitchFamily="34" charset="-120"/>
                <a:ea typeface="微軟正黑體" panose="020B0604030504040204" pitchFamily="34" charset="-120"/>
              </a:rPr>
              <a:t>將三隊的威脅指標與防禦指標畫在同一張表上，</a:t>
            </a:r>
            <a:r>
              <a:rPr lang="zh-TW" altLang="en-US" sz="2000" b="1" dirty="0" smtClean="0">
                <a:latin typeface="微軟正黑體" panose="020B0604030504040204" pitchFamily="34" charset="-120"/>
                <a:ea typeface="微軟正黑體" panose="020B0604030504040204" pitchFamily="34" charset="-120"/>
              </a:rPr>
              <a:t>且</a:t>
            </a:r>
            <a:r>
              <a:rPr lang="zh-TW" altLang="en-US" sz="2000" b="1" dirty="0">
                <a:latin typeface="微軟正黑體" panose="020B0604030504040204" pitchFamily="34" charset="-120"/>
                <a:ea typeface="微軟正黑體" panose="020B0604030504040204" pitchFamily="34" charset="-120"/>
              </a:rPr>
              <a:t> </a:t>
            </a:r>
            <a:r>
              <a:rPr lang="en-US" altLang="zh-TW" sz="2000" b="1" dirty="0" smtClean="0">
                <a:latin typeface="微軟正黑體" panose="020B0604030504040204" pitchFamily="34" charset="-120"/>
                <a:ea typeface="微軟正黑體" panose="020B0604030504040204" pitchFamily="34" charset="-120"/>
              </a:rPr>
              <a:t>x</a:t>
            </a:r>
            <a:r>
              <a:rPr lang="zh-TW" altLang="en-US" sz="2000" b="1" dirty="0">
                <a:latin typeface="微軟正黑體" panose="020B0604030504040204" pitchFamily="34" charset="-120"/>
                <a:ea typeface="微軟正黑體" panose="020B0604030504040204" pitchFamily="34" charset="-120"/>
              </a:rPr>
              <a:t> </a:t>
            </a:r>
            <a:r>
              <a:rPr lang="zh-TW" altLang="en-US" sz="2000" b="1" dirty="0" smtClean="0">
                <a:latin typeface="微軟正黑體" panose="020B0604030504040204" pitchFamily="34" charset="-120"/>
                <a:ea typeface="微軟正黑體" panose="020B0604030504040204" pitchFamily="34" charset="-120"/>
              </a:rPr>
              <a:t>符號</a:t>
            </a:r>
            <a:r>
              <a:rPr lang="zh-TW" altLang="en-US" sz="2000" b="1" dirty="0">
                <a:latin typeface="微軟正黑體" panose="020B0604030504040204" pitchFamily="34" charset="-120"/>
                <a:ea typeface="微軟正黑體" panose="020B0604030504040204" pitchFamily="34" charset="-120"/>
              </a:rPr>
              <a:t>代表全隊平均。</a:t>
            </a:r>
            <a:endParaRPr lang="zh-TW" altLang="en-US" sz="2000" b="1" i="0" dirty="0">
              <a:solidFill>
                <a:srgbClr val="000000"/>
              </a:solidFill>
              <a:effectLst/>
              <a:latin typeface="微軟正黑體" panose="020B0604030504040204" pitchFamily="34" charset="-120"/>
              <a:ea typeface="微軟正黑體" panose="020B0604030504040204" pitchFamily="34" charset="-120"/>
            </a:endParaRPr>
          </a:p>
        </p:txBody>
      </p:sp>
      <p:sp>
        <p:nvSpPr>
          <p:cNvPr id="7" name="矩形 6"/>
          <p:cNvSpPr/>
          <p:nvPr/>
        </p:nvSpPr>
        <p:spPr>
          <a:xfrm>
            <a:off x="0" y="0"/>
            <a:ext cx="56841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1623589" y="1"/>
            <a:ext cx="56841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3"/>
          <a:stretch>
            <a:fillRect/>
          </a:stretch>
        </p:blipFill>
        <p:spPr>
          <a:xfrm>
            <a:off x="1929732" y="1451815"/>
            <a:ext cx="7906842" cy="4896623"/>
          </a:xfrm>
          <a:prstGeom prst="rect">
            <a:avLst/>
          </a:prstGeom>
        </p:spPr>
      </p:pic>
      <p:sp>
        <p:nvSpPr>
          <p:cNvPr id="10" name="圓角矩形圖說文字 9"/>
          <p:cNvSpPr/>
          <p:nvPr/>
        </p:nvSpPr>
        <p:spPr>
          <a:xfrm>
            <a:off x="7540055" y="1755224"/>
            <a:ext cx="3980689" cy="753095"/>
          </a:xfrm>
          <a:prstGeom prst="wedgeRoundRectCallout">
            <a:avLst>
              <a:gd name="adj1" fmla="val 61549"/>
              <a:gd name="adj2" fmla="val 21458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zh-TW" altLang="en-US" sz="1600" b="1" dirty="0">
                <a:latin typeface="微軟正黑體" panose="020B0604030504040204" pitchFamily="34" charset="-120"/>
                <a:ea typeface="微軟正黑體" panose="020B0604030504040204" pitchFamily="34" charset="-120"/>
              </a:rPr>
              <a:t>咦？好像哪裡怪怪的？</a:t>
            </a:r>
          </a:p>
        </p:txBody>
      </p:sp>
      <p:sp>
        <p:nvSpPr>
          <p:cNvPr id="12" name="圓角矩形圖說文字 11"/>
          <p:cNvSpPr/>
          <p:nvPr/>
        </p:nvSpPr>
        <p:spPr>
          <a:xfrm>
            <a:off x="7642900" y="1755224"/>
            <a:ext cx="3877845" cy="1550038"/>
          </a:xfrm>
          <a:prstGeom prst="wedgeRoundRectCallout">
            <a:avLst>
              <a:gd name="adj1" fmla="val 62953"/>
              <a:gd name="adj2" fmla="val 11234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zh-TW" altLang="en-US" sz="1600" b="1" dirty="0">
                <a:latin typeface="微軟正黑體" panose="020B0604030504040204" pitchFamily="34" charset="-120"/>
                <a:ea typeface="微軟正黑體" panose="020B0604030504040204" pitchFamily="34" charset="-120"/>
              </a:rPr>
              <a:t>咦？好像哪裡怪怪的</a:t>
            </a:r>
            <a:r>
              <a:rPr lang="zh-TW" altLang="en-US" sz="1600" b="1" dirty="0" smtClean="0">
                <a:latin typeface="微軟正黑體" panose="020B0604030504040204" pitchFamily="34" charset="-120"/>
                <a:ea typeface="微軟正黑體" panose="020B0604030504040204" pitchFamily="34" charset="-120"/>
              </a:rPr>
              <a:t>？</a:t>
            </a:r>
            <a:endParaRPr lang="en-US" altLang="zh-TW" sz="1600" b="1" dirty="0" smtClean="0">
              <a:latin typeface="微軟正黑體" panose="020B0604030504040204" pitchFamily="34" charset="-120"/>
              <a:ea typeface="微軟正黑體" panose="020B0604030504040204" pitchFamily="34" charset="-120"/>
            </a:endParaRPr>
          </a:p>
          <a:p>
            <a:endParaRPr lang="en-US" altLang="zh-TW" sz="16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中信兄弟的的威脅指標怎麼這麼高？</a:t>
            </a:r>
          </a:p>
        </p:txBody>
      </p:sp>
      <p:sp>
        <p:nvSpPr>
          <p:cNvPr id="14" name="圓角矩形圖說文字 13"/>
          <p:cNvSpPr/>
          <p:nvPr/>
        </p:nvSpPr>
        <p:spPr>
          <a:xfrm>
            <a:off x="7267427" y="1534389"/>
            <a:ext cx="4158455" cy="2476500"/>
          </a:xfrm>
          <a:prstGeom prst="wedgeRoundRectCallout">
            <a:avLst>
              <a:gd name="adj1" fmla="val 64970"/>
              <a:gd name="adj2" fmla="val 10083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zh-TW" altLang="en-US" sz="1400" b="1" dirty="0">
                <a:latin typeface="微軟正黑體" panose="020B0604030504040204" pitchFamily="34" charset="-120"/>
                <a:ea typeface="微軟正黑體" panose="020B0604030504040204" pitchFamily="34" charset="-120"/>
              </a:rPr>
              <a:t>仔細看了數據發現有一位選手的威脅指標高達</a:t>
            </a:r>
            <a:r>
              <a:rPr lang="en-US" altLang="zh-TW" sz="1400" b="1" dirty="0">
                <a:latin typeface="微軟正黑體" panose="020B0604030504040204" pitchFamily="34" charset="-120"/>
                <a:ea typeface="微軟正黑體" panose="020B0604030504040204" pitchFamily="34" charset="-120"/>
              </a:rPr>
              <a:t>3.0</a:t>
            </a:r>
            <a:r>
              <a:rPr lang="zh-TW" altLang="en-US" sz="1400" b="1" dirty="0">
                <a:latin typeface="微軟正黑體" panose="020B0604030504040204" pitchFamily="34" charset="-120"/>
                <a:ea typeface="微軟正黑體" panose="020B0604030504040204" pitchFamily="34" charset="-120"/>
              </a:rPr>
              <a:t>，原來這位打者只面對羅力兩次，而兩次都打出安打，所以才會有這麼高的值。但是這個並不合理，只面對兩次，兩次都打出安打就認定他很擅長打者位投手的球？這似乎對投手不公平。同樣的，面對兩次，兩次都沒有上壘就認定投手將打者吃得死死的？這對打者也不公平。因此我們將打數小於</a:t>
            </a:r>
            <a:r>
              <a:rPr lang="en-US" altLang="zh-TW" sz="1400" b="1" dirty="0">
                <a:latin typeface="微軟正黑體" panose="020B0604030504040204" pitchFamily="34" charset="-120"/>
                <a:ea typeface="微軟正黑體" panose="020B0604030504040204" pitchFamily="34" charset="-120"/>
              </a:rPr>
              <a:t>5</a:t>
            </a:r>
            <a:r>
              <a:rPr lang="zh-TW" altLang="en-US" sz="1400" b="1" dirty="0">
                <a:latin typeface="微軟正黑體" panose="020B0604030504040204" pitchFamily="34" charset="-120"/>
                <a:ea typeface="微軟正黑體" panose="020B0604030504040204" pitchFamily="34" charset="-120"/>
              </a:rPr>
              <a:t>的選手刪除，避免極端值輸入以影響到結果。</a:t>
            </a:r>
          </a:p>
        </p:txBody>
      </p:sp>
      <p:pic>
        <p:nvPicPr>
          <p:cNvPr id="17" name="圖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489118">
            <a:off x="9439118" y="5267496"/>
            <a:ext cx="1484859" cy="1484859"/>
          </a:xfrm>
          <a:prstGeom prst="rect">
            <a:avLst/>
          </a:prstGeom>
        </p:spPr>
      </p:pic>
    </p:spTree>
    <p:extLst>
      <p:ext uri="{BB962C8B-B14F-4D97-AF65-F5344CB8AC3E}">
        <p14:creationId xmlns:p14="http://schemas.microsoft.com/office/powerpoint/2010/main" val="155131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6" name="內容版面配置區 1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02217" y="3667284"/>
            <a:ext cx="2438611" cy="2438611"/>
          </a:xfrm>
        </p:spPr>
      </p:pic>
      <p:sp>
        <p:nvSpPr>
          <p:cNvPr id="4" name="矩形 3"/>
          <p:cNvSpPr/>
          <p:nvPr/>
        </p:nvSpPr>
        <p:spPr>
          <a:xfrm>
            <a:off x="0" y="19446"/>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b="1" dirty="0">
              <a:latin typeface="微軟正黑體" panose="020B0604030504040204" pitchFamily="34" charset="-120"/>
              <a:ea typeface="微軟正黑體" panose="020B0604030504040204" pitchFamily="34" charset="-120"/>
            </a:endParaRPr>
          </a:p>
        </p:txBody>
      </p:sp>
      <p:sp>
        <p:nvSpPr>
          <p:cNvPr id="6" name="矩形 5"/>
          <p:cNvSpPr/>
          <p:nvPr/>
        </p:nvSpPr>
        <p:spPr>
          <a:xfrm>
            <a:off x="766118" y="323993"/>
            <a:ext cx="10857471" cy="1015663"/>
          </a:xfrm>
          <a:prstGeom prst="rect">
            <a:avLst/>
          </a:prstGeom>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將極端選手刪除後，所得到的結果就符合羅力面對三隊的防禦率</a:t>
            </a:r>
            <a:r>
              <a:rPr lang="zh-TW" altLang="en-US" sz="2000" b="1" dirty="0" smtClean="0">
                <a:latin typeface="微軟正黑體" panose="020B0604030504040204" pitchFamily="34" charset="-120"/>
                <a:ea typeface="微軟正黑體" panose="020B0604030504040204" pitchFamily="34" charset="-120"/>
              </a:rPr>
              <a:t>。</a:t>
            </a:r>
            <a:endParaRPr lang="en-US" altLang="zh-TW" sz="2000" b="1" dirty="0" smtClean="0">
              <a:latin typeface="微軟正黑體" panose="020B0604030504040204" pitchFamily="34" charset="-120"/>
              <a:ea typeface="微軟正黑體" panose="020B0604030504040204" pitchFamily="34" charset="-120"/>
            </a:endParaRPr>
          </a:p>
          <a:p>
            <a:endParaRPr lang="zh-TW" altLang="en-US" sz="2000" b="1"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桃猿：</a:t>
            </a:r>
            <a:r>
              <a:rPr lang="en-US" altLang="zh-TW" sz="2000" b="1" dirty="0">
                <a:latin typeface="微軟正黑體" panose="020B0604030504040204" pitchFamily="34" charset="-120"/>
                <a:ea typeface="微軟正黑體" panose="020B0604030504040204" pitchFamily="34" charset="-120"/>
              </a:rPr>
              <a:t>3.52</a:t>
            </a:r>
            <a:r>
              <a:rPr lang="zh-TW" altLang="en-US" sz="2000" b="1" dirty="0">
                <a:latin typeface="微軟正黑體" panose="020B0604030504040204" pitchFamily="34" charset="-120"/>
                <a:ea typeface="微軟正黑體" panose="020B0604030504040204" pitchFamily="34" charset="-120"/>
              </a:rPr>
              <a:t>。中信：</a:t>
            </a:r>
            <a:r>
              <a:rPr lang="en-US" altLang="zh-TW" sz="2000" b="1" dirty="0">
                <a:latin typeface="微軟正黑體" panose="020B0604030504040204" pitchFamily="34" charset="-120"/>
                <a:ea typeface="微軟正黑體" panose="020B0604030504040204" pitchFamily="34" charset="-120"/>
              </a:rPr>
              <a:t>2.30</a:t>
            </a:r>
            <a:r>
              <a:rPr lang="zh-TW" altLang="en-US" sz="2000" b="1" dirty="0">
                <a:latin typeface="微軟正黑體" panose="020B0604030504040204" pitchFamily="34" charset="-120"/>
                <a:ea typeface="微軟正黑體" panose="020B0604030504040204" pitchFamily="34" charset="-120"/>
              </a:rPr>
              <a:t>。統一：</a:t>
            </a:r>
            <a:r>
              <a:rPr lang="en-US" altLang="zh-TW" sz="2000" b="1" dirty="0">
                <a:latin typeface="微軟正黑體" panose="020B0604030504040204" pitchFamily="34" charset="-120"/>
                <a:ea typeface="微軟正黑體" panose="020B0604030504040204" pitchFamily="34" charset="-120"/>
              </a:rPr>
              <a:t>3.95</a:t>
            </a:r>
            <a:r>
              <a:rPr lang="zh-TW" altLang="en-US" sz="2000" b="1" dirty="0">
                <a:latin typeface="微軟正黑體" panose="020B0604030504040204" pitchFamily="34" charset="-120"/>
                <a:ea typeface="微軟正黑體" panose="020B0604030504040204" pitchFamily="34" charset="-120"/>
              </a:rPr>
              <a:t>。</a:t>
            </a:r>
          </a:p>
        </p:txBody>
      </p:sp>
      <p:sp>
        <p:nvSpPr>
          <p:cNvPr id="7" name="矩形 6"/>
          <p:cNvSpPr/>
          <p:nvPr/>
        </p:nvSpPr>
        <p:spPr>
          <a:xfrm>
            <a:off x="0" y="0"/>
            <a:ext cx="56841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1623589" y="1"/>
            <a:ext cx="56841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p:cNvPicPr>
            <a:picLocks noChangeAspect="1"/>
          </p:cNvPicPr>
          <p:nvPr/>
        </p:nvPicPr>
        <p:blipFill>
          <a:blip r:embed="rId3"/>
          <a:stretch>
            <a:fillRect/>
          </a:stretch>
        </p:blipFill>
        <p:spPr>
          <a:xfrm>
            <a:off x="2169069" y="1565889"/>
            <a:ext cx="8051567" cy="4959831"/>
          </a:xfrm>
          <a:prstGeom prst="rect">
            <a:avLst/>
          </a:prstGeom>
        </p:spPr>
      </p:pic>
    </p:spTree>
    <p:extLst>
      <p:ext uri="{BB962C8B-B14F-4D97-AF65-F5344CB8AC3E}">
        <p14:creationId xmlns:p14="http://schemas.microsoft.com/office/powerpoint/2010/main" val="25217372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96331" y="118006"/>
            <a:ext cx="10396882" cy="1151965"/>
          </a:xfrm>
        </p:spPr>
        <p:txBody>
          <a:bodyPr>
            <a:normAutofit fontScale="90000"/>
          </a:bodyPr>
          <a:lstStyle/>
          <a:p>
            <a:r>
              <a:rPr lang="zh-TW" altLang="en-US" sz="4000" dirty="0"/>
              <a:t/>
            </a:r>
            <a:br>
              <a:rPr lang="zh-TW" altLang="en-US" sz="4000" dirty="0"/>
            </a:br>
            <a:r>
              <a:rPr lang="zh-TW" altLang="en-US" sz="4000" b="1" dirty="0"/>
              <a:t>胡金龍</a:t>
            </a:r>
            <a:endParaRPr lang="zh-TW" altLang="en-US" sz="4000" dirty="0"/>
          </a:p>
        </p:txBody>
      </p:sp>
      <p:sp>
        <p:nvSpPr>
          <p:cNvPr id="5" name="矩形 4"/>
          <p:cNvSpPr/>
          <p:nvPr/>
        </p:nvSpPr>
        <p:spPr>
          <a:xfrm>
            <a:off x="7411992" y="1525344"/>
            <a:ext cx="3552571" cy="3416320"/>
          </a:xfrm>
          <a:prstGeom prst="rect">
            <a:avLst/>
          </a:prstGeom>
        </p:spPr>
        <p:txBody>
          <a:bodyPr wrap="square">
            <a:spAutoFit/>
          </a:bodyPr>
          <a:lstStyle/>
          <a:p>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身為富邦悍將陣中最為穩定的選手，在</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2018</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年球季有著</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0.374</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的高打擊率</a:t>
            </a:r>
            <a:r>
              <a:rPr lang="zh-TW" altLang="en-US" b="1" dirty="0" smtClean="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b="1" dirty="0" smtClean="0">
              <a:solidFill>
                <a:schemeClr val="accent1">
                  <a:lumMod val="75000"/>
                </a:schemeClr>
              </a:solidFill>
              <a:latin typeface="微軟正黑體" panose="020B0604030504040204" pitchFamily="34" charset="-120"/>
              <a:ea typeface="微軟正黑體" panose="020B0604030504040204" pitchFamily="34" charset="-120"/>
            </a:endParaRPr>
          </a:p>
          <a:p>
            <a:endParaRPr lang="en-US" altLang="zh-TW" b="1" dirty="0">
              <a:solidFill>
                <a:schemeClr val="accent1">
                  <a:lumMod val="75000"/>
                </a:schemeClr>
              </a:solidFill>
              <a:latin typeface="微軟正黑體" panose="020B0604030504040204" pitchFamily="34" charset="-120"/>
              <a:ea typeface="微軟正黑體" panose="020B0604030504040204" pitchFamily="34" charset="-120"/>
            </a:endParaRPr>
          </a:p>
          <a:p>
            <a:r>
              <a:rPr lang="zh-TW" altLang="en-US" b="1" dirty="0" smtClean="0">
                <a:solidFill>
                  <a:schemeClr val="accent1">
                    <a:lumMod val="75000"/>
                  </a:schemeClr>
                </a:solidFill>
                <a:latin typeface="微軟正黑體" panose="020B0604030504040204" pitchFamily="34" charset="-120"/>
                <a:ea typeface="微軟正黑體" panose="020B0604030504040204" pitchFamily="34" charset="-120"/>
              </a:rPr>
              <a:t>但是</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在面對統一獅卻只有</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0.317</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的成績，也許這個成績放在其他球員上並不差，但是相較於胡金龍面對桃猿的</a:t>
            </a:r>
            <a:r>
              <a:rPr lang="en-US" altLang="zh-TW" b="1" dirty="0">
                <a:solidFill>
                  <a:schemeClr val="accent1">
                    <a:lumMod val="75000"/>
                  </a:schemeClr>
                </a:solidFill>
                <a:latin typeface="微軟正黑體" panose="020B0604030504040204" pitchFamily="34" charset="-120"/>
                <a:ea typeface="微軟正黑體" panose="020B0604030504040204" pitchFamily="34" charset="-120"/>
              </a:rPr>
              <a:t>0.458</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打擊率來說，其實差距很大</a:t>
            </a:r>
            <a:r>
              <a:rPr lang="zh-TW" altLang="en-US" b="1" dirty="0" smtClean="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b="1" dirty="0" smtClean="0">
              <a:solidFill>
                <a:schemeClr val="accent1">
                  <a:lumMod val="75000"/>
                </a:schemeClr>
              </a:solidFill>
              <a:latin typeface="微軟正黑體" panose="020B0604030504040204" pitchFamily="34" charset="-120"/>
              <a:ea typeface="微軟正黑體" panose="020B0604030504040204" pitchFamily="34" charset="-120"/>
            </a:endParaRPr>
          </a:p>
          <a:p>
            <a:endParaRPr lang="en-US" altLang="zh-TW" b="1" dirty="0">
              <a:solidFill>
                <a:schemeClr val="accent1">
                  <a:lumMod val="75000"/>
                </a:schemeClr>
              </a:solidFill>
              <a:latin typeface="微軟正黑體" panose="020B0604030504040204" pitchFamily="34" charset="-120"/>
              <a:ea typeface="微軟正黑體" panose="020B0604030504040204" pitchFamily="34" charset="-120"/>
            </a:endParaRPr>
          </a:p>
          <a:p>
            <a:r>
              <a:rPr lang="zh-TW" altLang="en-US" b="1" dirty="0" smtClean="0">
                <a:solidFill>
                  <a:schemeClr val="accent1">
                    <a:lumMod val="75000"/>
                  </a:schemeClr>
                </a:solidFill>
                <a:latin typeface="微軟正黑體" panose="020B0604030504040204" pitchFamily="34" charset="-120"/>
                <a:ea typeface="微軟正黑體" panose="020B0604030504040204" pitchFamily="34" charset="-120"/>
              </a:rPr>
              <a:t>所以</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，讓我們來看看這次數據又會告訴我們什麼呢？</a:t>
            </a:r>
          </a:p>
        </p:txBody>
      </p:sp>
      <p:pic>
        <p:nvPicPr>
          <p:cNvPr id="6" name="內容版面配置區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29342" y="1269971"/>
            <a:ext cx="6359548" cy="4157555"/>
          </a:xfrm>
        </p:spPr>
      </p:pic>
    </p:spTree>
    <p:extLst>
      <p:ext uri="{BB962C8B-B14F-4D97-AF65-F5344CB8AC3E}">
        <p14:creationId xmlns:p14="http://schemas.microsoft.com/office/powerpoint/2010/main" val="1756307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446"/>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a:t>可以看出打擊率前十名與倒數十名中，統一獅選手的比例</a:t>
            </a:r>
            <a:r>
              <a:rPr lang="en-US" altLang="zh-TW"/>
              <a:t>(</a:t>
            </a:r>
            <a:r>
              <a:rPr lang="zh-TW" altLang="en-US"/>
              <a:t>不要問我為什麼前十名有</a:t>
            </a:r>
            <a:r>
              <a:rPr lang="en-US" altLang="zh-TW"/>
              <a:t>13</a:t>
            </a:r>
            <a:r>
              <a:rPr lang="zh-TW" altLang="en-US"/>
              <a:t>個人，因為第十名有好幾個</a:t>
            </a:r>
            <a:r>
              <a:rPr lang="en-US" altLang="zh-TW"/>
              <a:t>)</a:t>
            </a:r>
            <a:r>
              <a:rPr lang="zh-TW" altLang="en-US"/>
              <a:t>。</a:t>
            </a:r>
            <a:endParaRPr lang="zh-TW" altLang="en-US" b="1" dirty="0">
              <a:latin typeface="微軟正黑體" panose="020B0604030504040204" pitchFamily="34" charset="-120"/>
              <a:ea typeface="微軟正黑體" panose="020B0604030504040204" pitchFamily="34" charset="-120"/>
            </a:endParaRPr>
          </a:p>
        </p:txBody>
      </p:sp>
      <p:sp>
        <p:nvSpPr>
          <p:cNvPr id="7" name="矩形 6"/>
          <p:cNvSpPr/>
          <p:nvPr/>
        </p:nvSpPr>
        <p:spPr>
          <a:xfrm>
            <a:off x="0" y="0"/>
            <a:ext cx="56841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1623589" y="1"/>
            <a:ext cx="56841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2"/>
          <a:stretch>
            <a:fillRect/>
          </a:stretch>
        </p:blipFill>
        <p:spPr>
          <a:xfrm>
            <a:off x="2551544" y="2821552"/>
            <a:ext cx="7534394" cy="3681740"/>
          </a:xfrm>
          <a:prstGeom prst="rect">
            <a:avLst/>
          </a:prstGeom>
        </p:spPr>
      </p:pic>
      <p:sp>
        <p:nvSpPr>
          <p:cNvPr id="9" name="矩形 8"/>
          <p:cNvSpPr/>
          <p:nvPr/>
        </p:nvSpPr>
        <p:spPr>
          <a:xfrm>
            <a:off x="778475" y="273478"/>
            <a:ext cx="10084526" cy="954107"/>
          </a:xfrm>
          <a:prstGeom prst="rect">
            <a:avLst/>
          </a:prstGeom>
        </p:spPr>
        <p:txBody>
          <a:bodyPr wrap="square">
            <a:spAutoFit/>
          </a:bodyPr>
          <a:lstStyle/>
          <a:p>
            <a:r>
              <a:rPr lang="zh-TW" altLang="en-US" sz="2800" b="1" dirty="0">
                <a:solidFill>
                  <a:schemeClr val="accent1">
                    <a:lumMod val="75000"/>
                  </a:schemeClr>
                </a:solidFill>
                <a:latin typeface="微軟正黑體" panose="020B0604030504040204" pitchFamily="34" charset="-120"/>
                <a:ea typeface="微軟正黑體" panose="020B0604030504040204" pitchFamily="34" charset="-120"/>
              </a:rPr>
              <a:t>將與胡金龍對戰打數超過</a:t>
            </a:r>
            <a:r>
              <a:rPr lang="en-US" altLang="zh-TW" sz="2800" b="1" dirty="0">
                <a:solidFill>
                  <a:schemeClr val="accent1">
                    <a:lumMod val="75000"/>
                  </a:schemeClr>
                </a:solidFill>
                <a:latin typeface="微軟正黑體" panose="020B0604030504040204" pitchFamily="34" charset="-120"/>
                <a:ea typeface="微軟正黑體" panose="020B0604030504040204" pitchFamily="34" charset="-120"/>
              </a:rPr>
              <a:t>5</a:t>
            </a:r>
            <a:r>
              <a:rPr lang="zh-TW" altLang="en-US" sz="2800" b="1" dirty="0">
                <a:solidFill>
                  <a:schemeClr val="accent1">
                    <a:lumMod val="75000"/>
                  </a:schemeClr>
                </a:solidFill>
                <a:latin typeface="微軟正黑體" panose="020B0604030504040204" pitchFamily="34" charset="-120"/>
                <a:ea typeface="微軟正黑體" panose="020B0604030504040204" pitchFamily="34" charset="-120"/>
              </a:rPr>
              <a:t>次的投手篩選</a:t>
            </a:r>
            <a:r>
              <a:rPr lang="zh-TW" altLang="en-US" sz="2800" b="1" dirty="0" smtClean="0">
                <a:solidFill>
                  <a:schemeClr val="accent1">
                    <a:lumMod val="75000"/>
                  </a:schemeClr>
                </a:solidFill>
                <a:latin typeface="微軟正黑體" panose="020B0604030504040204" pitchFamily="34" charset="-120"/>
                <a:ea typeface="微軟正黑體" panose="020B0604030504040204" pitchFamily="34" charset="-120"/>
              </a:rPr>
              <a:t>出來</a:t>
            </a:r>
            <a:endParaRPr lang="en-US" altLang="zh-TW" sz="2800" b="1" dirty="0" smtClean="0">
              <a:solidFill>
                <a:schemeClr val="accent1">
                  <a:lumMod val="75000"/>
                </a:schemeClr>
              </a:solidFill>
              <a:latin typeface="微軟正黑體" panose="020B0604030504040204" pitchFamily="34" charset="-120"/>
              <a:ea typeface="微軟正黑體" panose="020B0604030504040204" pitchFamily="34" charset="-120"/>
            </a:endParaRPr>
          </a:p>
          <a:p>
            <a:r>
              <a:rPr lang="zh-TW" altLang="en-US" sz="2800" b="1" dirty="0" smtClean="0">
                <a:solidFill>
                  <a:schemeClr val="accent1">
                    <a:lumMod val="75000"/>
                  </a:schemeClr>
                </a:solidFill>
                <a:latin typeface="微軟正黑體" panose="020B0604030504040204" pitchFamily="34" charset="-120"/>
                <a:ea typeface="微軟正黑體" panose="020B0604030504040204" pitchFamily="34" charset="-120"/>
              </a:rPr>
              <a:t>並且</a:t>
            </a:r>
            <a:r>
              <a:rPr lang="zh-TW" altLang="en-US" sz="2800" b="1" dirty="0">
                <a:solidFill>
                  <a:schemeClr val="accent1">
                    <a:lumMod val="75000"/>
                  </a:schemeClr>
                </a:solidFill>
                <a:latin typeface="微軟正黑體" panose="020B0604030504040204" pitchFamily="34" charset="-120"/>
                <a:ea typeface="微軟正黑體" panose="020B0604030504040204" pitchFamily="34" charset="-120"/>
              </a:rPr>
              <a:t>取出打擊率前十名與倒數十名出來比較。</a:t>
            </a:r>
          </a:p>
        </p:txBody>
      </p:sp>
      <p:sp>
        <p:nvSpPr>
          <p:cNvPr id="10" name="矩形 9"/>
          <p:cNvSpPr/>
          <p:nvPr/>
        </p:nvSpPr>
        <p:spPr>
          <a:xfrm>
            <a:off x="844581" y="1585262"/>
            <a:ext cx="8279027" cy="461665"/>
          </a:xfrm>
          <a:prstGeom prst="rect">
            <a:avLst/>
          </a:prstGeom>
        </p:spPr>
        <p:txBody>
          <a:bodyPr wrap="square">
            <a:spAutoFit/>
          </a:bodyPr>
          <a:lstStyle/>
          <a:p>
            <a:r>
              <a:rPr lang="zh-TW" altLang="en-US" sz="2400" b="1" dirty="0">
                <a:solidFill>
                  <a:schemeClr val="accent1">
                    <a:lumMod val="75000"/>
                  </a:schemeClr>
                </a:solidFill>
                <a:latin typeface="微軟正黑體" panose="020B0604030504040204" pitchFamily="34" charset="-120"/>
                <a:ea typeface="微軟正黑體" panose="020B0604030504040204" pitchFamily="34" charset="-120"/>
              </a:rPr>
              <a:t>可以看出打擊率前十名與倒數十名中，統一獅選手的</a:t>
            </a:r>
            <a:r>
              <a:rPr lang="zh-TW" altLang="en-US" sz="2400" b="1" dirty="0" smtClean="0">
                <a:solidFill>
                  <a:schemeClr val="accent1">
                    <a:lumMod val="75000"/>
                  </a:schemeClr>
                </a:solidFill>
                <a:latin typeface="微軟正黑體" panose="020B0604030504040204" pitchFamily="34" charset="-120"/>
                <a:ea typeface="微軟正黑體" panose="020B0604030504040204" pitchFamily="34" charset="-120"/>
              </a:rPr>
              <a:t>比例。</a:t>
            </a:r>
            <a:endParaRPr lang="zh-TW" altLang="en-US" sz="2400" b="1" dirty="0">
              <a:solidFill>
                <a:schemeClr val="accent1">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99912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446"/>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a:t>可以看出打擊率前十名與倒數十名中，統一獅選手的比例</a:t>
            </a:r>
            <a:r>
              <a:rPr lang="en-US" altLang="zh-TW"/>
              <a:t>(</a:t>
            </a:r>
            <a:r>
              <a:rPr lang="zh-TW" altLang="en-US"/>
              <a:t>不要問我為什麼前十名有</a:t>
            </a:r>
            <a:r>
              <a:rPr lang="en-US" altLang="zh-TW"/>
              <a:t>13</a:t>
            </a:r>
            <a:r>
              <a:rPr lang="zh-TW" altLang="en-US"/>
              <a:t>個人，因為第十名有好幾個</a:t>
            </a:r>
            <a:r>
              <a:rPr lang="en-US" altLang="zh-TW"/>
              <a:t>)</a:t>
            </a:r>
            <a:r>
              <a:rPr lang="zh-TW" altLang="en-US"/>
              <a:t>。</a:t>
            </a:r>
            <a:endParaRPr lang="zh-TW" altLang="en-US" b="1" dirty="0">
              <a:latin typeface="微軟正黑體" panose="020B0604030504040204" pitchFamily="34" charset="-120"/>
              <a:ea typeface="微軟正黑體" panose="020B0604030504040204" pitchFamily="34" charset="-120"/>
            </a:endParaRPr>
          </a:p>
        </p:txBody>
      </p:sp>
      <p:sp>
        <p:nvSpPr>
          <p:cNvPr id="7" name="矩形 6"/>
          <p:cNvSpPr/>
          <p:nvPr/>
        </p:nvSpPr>
        <p:spPr>
          <a:xfrm>
            <a:off x="0" y="0"/>
            <a:ext cx="56841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158681" y="1"/>
            <a:ext cx="5033319"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2"/>
          <a:stretch>
            <a:fillRect/>
          </a:stretch>
        </p:blipFill>
        <p:spPr>
          <a:xfrm>
            <a:off x="691981" y="1071505"/>
            <a:ext cx="6285468" cy="4581866"/>
          </a:xfrm>
          <a:prstGeom prst="rect">
            <a:avLst/>
          </a:prstGeom>
        </p:spPr>
      </p:pic>
      <p:sp>
        <p:nvSpPr>
          <p:cNvPr id="3" name="矩形 2"/>
          <p:cNvSpPr/>
          <p:nvPr/>
        </p:nvSpPr>
        <p:spPr>
          <a:xfrm>
            <a:off x="7521145" y="1500869"/>
            <a:ext cx="4390768" cy="3693319"/>
          </a:xfrm>
          <a:prstGeom prst="rect">
            <a:avLst/>
          </a:prstGeom>
        </p:spPr>
        <p:txBody>
          <a:bodyPr wrap="square">
            <a:spAutoFit/>
          </a:bodyPr>
          <a:lstStyle/>
          <a:p>
            <a:pPr algn="just"/>
            <a:r>
              <a:rPr lang="zh-TW" altLang="en-US" b="1" dirty="0">
                <a:solidFill>
                  <a:schemeClr val="bg1"/>
                </a:solidFill>
                <a:latin typeface="微軟正黑體" panose="020B0604030504040204" pitchFamily="34" charset="-120"/>
                <a:ea typeface="微軟正黑體" panose="020B0604030504040204" pitchFamily="34" charset="-120"/>
              </a:rPr>
              <a:t>詳細的去看這些統一獅投手，其中對戰打擊率高的投手，也就那兩位選手，發現他們都是後援投手，也就是對戰次數較少</a:t>
            </a:r>
            <a:r>
              <a:rPr lang="zh-TW" altLang="en-US" b="1" dirty="0" smtClean="0">
                <a:solidFill>
                  <a:schemeClr val="bg1"/>
                </a:solidFill>
                <a:latin typeface="微軟正黑體" panose="020B0604030504040204" pitchFamily="34" charset="-120"/>
                <a:ea typeface="微軟正黑體" panose="020B0604030504040204" pitchFamily="34" charset="-120"/>
              </a:rPr>
              <a:t>。</a:t>
            </a:r>
            <a:endParaRPr lang="en-US" altLang="zh-TW" b="1" dirty="0" smtClean="0">
              <a:solidFill>
                <a:schemeClr val="bg1"/>
              </a:solidFill>
              <a:latin typeface="微軟正黑體" panose="020B0604030504040204" pitchFamily="34" charset="-120"/>
              <a:ea typeface="微軟正黑體" panose="020B0604030504040204" pitchFamily="34" charset="-120"/>
            </a:endParaRPr>
          </a:p>
          <a:p>
            <a:pPr algn="just"/>
            <a:endParaRPr lang="en-US" altLang="zh-TW" b="1" dirty="0">
              <a:solidFill>
                <a:schemeClr val="bg1"/>
              </a:solidFill>
              <a:latin typeface="微軟正黑體" panose="020B0604030504040204" pitchFamily="34" charset="-120"/>
              <a:ea typeface="微軟正黑體" panose="020B0604030504040204" pitchFamily="34" charset="-120"/>
            </a:endParaRPr>
          </a:p>
          <a:p>
            <a:pPr algn="just"/>
            <a:r>
              <a:rPr lang="zh-TW" altLang="en-US" b="1" dirty="0" smtClean="0">
                <a:solidFill>
                  <a:schemeClr val="bg1"/>
                </a:solidFill>
                <a:latin typeface="微軟正黑體" panose="020B0604030504040204" pitchFamily="34" charset="-120"/>
                <a:ea typeface="微軟正黑體" panose="020B0604030504040204" pitchFamily="34" charset="-120"/>
              </a:rPr>
              <a:t>而</a:t>
            </a:r>
            <a:r>
              <a:rPr lang="zh-TW" altLang="en-US" b="1" dirty="0">
                <a:solidFill>
                  <a:schemeClr val="bg1"/>
                </a:solidFill>
                <a:latin typeface="微軟正黑體" panose="020B0604030504040204" pitchFamily="34" charset="-120"/>
                <a:ea typeface="微軟正黑體" panose="020B0604030504040204" pitchFamily="34" charset="-120"/>
              </a:rPr>
              <a:t>對戰打擊率低的投手，</a:t>
            </a:r>
            <a:r>
              <a:rPr lang="en-US" altLang="zh-TW" b="1" dirty="0">
                <a:solidFill>
                  <a:schemeClr val="bg1"/>
                </a:solidFill>
                <a:latin typeface="微軟正黑體" panose="020B0604030504040204" pitchFamily="34" charset="-120"/>
                <a:ea typeface="微軟正黑體" panose="020B0604030504040204" pitchFamily="34" charset="-120"/>
              </a:rPr>
              <a:t>4</a:t>
            </a:r>
            <a:r>
              <a:rPr lang="zh-TW" altLang="en-US" b="1" dirty="0">
                <a:solidFill>
                  <a:schemeClr val="bg1"/>
                </a:solidFill>
                <a:latin typeface="微軟正黑體" panose="020B0604030504040204" pitchFamily="34" charset="-120"/>
                <a:ea typeface="微軟正黑體" panose="020B0604030504040204" pitchFamily="34" charset="-120"/>
              </a:rPr>
              <a:t>位中有</a:t>
            </a:r>
            <a:r>
              <a:rPr lang="en-US" altLang="zh-TW" b="1" dirty="0">
                <a:solidFill>
                  <a:schemeClr val="bg1"/>
                </a:solidFill>
                <a:latin typeface="微軟正黑體" panose="020B0604030504040204" pitchFamily="34" charset="-120"/>
                <a:ea typeface="微軟正黑體" panose="020B0604030504040204" pitchFamily="34" charset="-120"/>
              </a:rPr>
              <a:t>3</a:t>
            </a:r>
            <a:r>
              <a:rPr lang="zh-TW" altLang="en-US" b="1" dirty="0">
                <a:solidFill>
                  <a:schemeClr val="bg1"/>
                </a:solidFill>
                <a:latin typeface="微軟正黑體" panose="020B0604030504040204" pitchFamily="34" charset="-120"/>
                <a:ea typeface="微軟正黑體" panose="020B0604030504040204" pitchFamily="34" charset="-120"/>
              </a:rPr>
              <a:t>位是先發投手，也就是對戰次數較多。戰次數較多的打擊率低而戰次數較少的打擊率高，這樣打擊率能高才怪</a:t>
            </a:r>
            <a:r>
              <a:rPr lang="zh-TW" altLang="en-US" b="1" dirty="0" smtClean="0">
                <a:solidFill>
                  <a:schemeClr val="bg1"/>
                </a:solidFill>
                <a:latin typeface="微軟正黑體" panose="020B0604030504040204" pitchFamily="34" charset="-120"/>
                <a:ea typeface="微軟正黑體" panose="020B0604030504040204" pitchFamily="34" charset="-120"/>
              </a:rPr>
              <a:t>。</a:t>
            </a:r>
            <a:endParaRPr lang="en-US" altLang="zh-TW" b="1" dirty="0" smtClean="0">
              <a:solidFill>
                <a:schemeClr val="bg1"/>
              </a:solidFill>
              <a:latin typeface="微軟正黑體" panose="020B0604030504040204" pitchFamily="34" charset="-120"/>
              <a:ea typeface="微軟正黑體" panose="020B0604030504040204" pitchFamily="34" charset="-120"/>
            </a:endParaRPr>
          </a:p>
          <a:p>
            <a:pPr algn="just"/>
            <a:endParaRPr lang="en-US" altLang="zh-TW" b="1" dirty="0">
              <a:solidFill>
                <a:schemeClr val="bg1"/>
              </a:solidFill>
              <a:latin typeface="微軟正黑體" panose="020B0604030504040204" pitchFamily="34" charset="-120"/>
              <a:ea typeface="微軟正黑體" panose="020B0604030504040204" pitchFamily="34" charset="-120"/>
            </a:endParaRPr>
          </a:p>
          <a:p>
            <a:pPr algn="just"/>
            <a:r>
              <a:rPr lang="zh-TW" altLang="en-US" b="1" dirty="0" smtClean="0">
                <a:solidFill>
                  <a:schemeClr val="bg1"/>
                </a:solidFill>
                <a:latin typeface="微軟正黑體" panose="020B0604030504040204" pitchFamily="34" charset="-120"/>
                <a:ea typeface="微軟正黑體" panose="020B0604030504040204" pitchFamily="34" charset="-120"/>
              </a:rPr>
              <a:t>我們</a:t>
            </a:r>
            <a:r>
              <a:rPr lang="zh-TW" altLang="en-US" b="1" dirty="0">
                <a:solidFill>
                  <a:schemeClr val="bg1"/>
                </a:solidFill>
                <a:latin typeface="微軟正黑體" panose="020B0604030504040204" pitchFamily="34" charset="-120"/>
                <a:ea typeface="微軟正黑體" panose="020B0604030504040204" pitchFamily="34" charset="-120"/>
              </a:rPr>
              <a:t>看看桃猿的情況就正好相反，所以打擊率高也是情有可原。</a:t>
            </a:r>
          </a:p>
          <a:p>
            <a:r>
              <a:rPr lang="zh-TW" altLang="en-US" b="1" dirty="0">
                <a:solidFill>
                  <a:schemeClr val="bg1"/>
                </a:solidFill>
                <a:latin typeface="微軟正黑體" panose="020B0604030504040204" pitchFamily="34" charset="-120"/>
                <a:ea typeface="微軟正黑體" panose="020B0604030504040204" pitchFamily="34" charset="-120"/>
              </a:rPr>
              <a:t/>
            </a:r>
            <a:br>
              <a:rPr lang="zh-TW" altLang="en-US" b="1" dirty="0">
                <a:solidFill>
                  <a:schemeClr val="bg1"/>
                </a:solidFill>
                <a:latin typeface="微軟正黑體" panose="020B0604030504040204" pitchFamily="34" charset="-120"/>
                <a:ea typeface="微軟正黑體" panose="020B0604030504040204" pitchFamily="34" charset="-120"/>
              </a:rPr>
            </a:br>
            <a:endParaRPr lang="zh-TW" altLang="en-US"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650862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9446"/>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a:t>可以看出打擊率前十名與倒數十名中，統一獅選手的比例</a:t>
            </a:r>
            <a:r>
              <a:rPr lang="en-US" altLang="zh-TW"/>
              <a:t>(</a:t>
            </a:r>
            <a:r>
              <a:rPr lang="zh-TW" altLang="en-US"/>
              <a:t>不要問我為什麼前十名有</a:t>
            </a:r>
            <a:r>
              <a:rPr lang="en-US" altLang="zh-TW"/>
              <a:t>13</a:t>
            </a:r>
            <a:r>
              <a:rPr lang="zh-TW" altLang="en-US"/>
              <a:t>個人，因為第十名有好幾個</a:t>
            </a:r>
            <a:r>
              <a:rPr lang="en-US" altLang="zh-TW"/>
              <a:t>)</a:t>
            </a:r>
            <a:r>
              <a:rPr lang="zh-TW" altLang="en-US"/>
              <a:t>。</a:t>
            </a:r>
            <a:endParaRPr lang="zh-TW" altLang="en-US" b="1" dirty="0">
              <a:latin typeface="微軟正黑體" panose="020B0604030504040204" pitchFamily="34" charset="-120"/>
              <a:ea typeface="微軟正黑體" panose="020B0604030504040204" pitchFamily="34" charset="-120"/>
            </a:endParaRPr>
          </a:p>
        </p:txBody>
      </p:sp>
      <p:sp>
        <p:nvSpPr>
          <p:cNvPr id="7" name="矩形 6"/>
          <p:cNvSpPr/>
          <p:nvPr/>
        </p:nvSpPr>
        <p:spPr>
          <a:xfrm>
            <a:off x="0" y="0"/>
            <a:ext cx="238897"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081319" y="-1"/>
            <a:ext cx="4110681"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8281975" y="621681"/>
            <a:ext cx="3709367" cy="2062103"/>
          </a:xfrm>
          <a:prstGeom prst="rect">
            <a:avLst/>
          </a:prstGeom>
        </p:spPr>
        <p:txBody>
          <a:bodyPr wrap="square">
            <a:spAutoFit/>
          </a:bodyPr>
          <a:lstStyle/>
          <a:p>
            <a:pPr algn="just"/>
            <a:r>
              <a:rPr lang="zh-TW" altLang="en-US" sz="1600" b="1" dirty="0">
                <a:solidFill>
                  <a:schemeClr val="bg1"/>
                </a:solidFill>
                <a:latin typeface="微軟正黑體" panose="020B0604030504040204" pitchFamily="34" charset="-120"/>
                <a:ea typeface="微軟正黑體" panose="020B0604030504040204" pitchFamily="34" charset="-120"/>
              </a:rPr>
              <a:t>看完了打擊率的分析結果，我們是不是應該要去看看這些對戰打擊率高的有什麼共通點，而對戰打擊率低的有什麼讓胡金龍表現不好的因素呢？</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just"/>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just"/>
            <a:r>
              <a:rPr lang="zh-TW" altLang="en-US" sz="1600" b="1" dirty="0">
                <a:solidFill>
                  <a:schemeClr val="bg1"/>
                </a:solidFill>
                <a:latin typeface="微軟正黑體" panose="020B0604030504040204" pitchFamily="34" charset="-120"/>
                <a:ea typeface="微軟正黑體" panose="020B0604030504040204" pitchFamily="34" charset="-120"/>
              </a:rPr>
              <a:t>那就先從出局方式開始吧。</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just"/>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just"/>
            <a:r>
              <a:rPr lang="zh-TW" altLang="en-US" sz="1600" b="1" dirty="0">
                <a:solidFill>
                  <a:schemeClr val="bg1"/>
                </a:solidFill>
                <a:latin typeface="微軟正黑體" panose="020B0604030504040204" pitchFamily="34" charset="-120"/>
                <a:ea typeface="微軟正黑體" panose="020B0604030504040204" pitchFamily="34" charset="-120"/>
              </a:rPr>
              <a:t>左圖為胡金龍出局方式比例圖。</a:t>
            </a:r>
          </a:p>
        </p:txBody>
      </p:sp>
      <p:pic>
        <p:nvPicPr>
          <p:cNvPr id="4" name="圖片 3"/>
          <p:cNvPicPr>
            <a:picLocks noChangeAspect="1"/>
          </p:cNvPicPr>
          <p:nvPr/>
        </p:nvPicPr>
        <p:blipFill>
          <a:blip r:embed="rId2"/>
          <a:stretch>
            <a:fillRect/>
          </a:stretch>
        </p:blipFill>
        <p:spPr>
          <a:xfrm>
            <a:off x="251813" y="0"/>
            <a:ext cx="7653365" cy="3387054"/>
          </a:xfrm>
          <a:prstGeom prst="rect">
            <a:avLst/>
          </a:prstGeom>
        </p:spPr>
      </p:pic>
      <p:pic>
        <p:nvPicPr>
          <p:cNvPr id="5" name="圖片 4"/>
          <p:cNvPicPr>
            <a:picLocks noChangeAspect="1"/>
          </p:cNvPicPr>
          <p:nvPr/>
        </p:nvPicPr>
        <p:blipFill>
          <a:blip r:embed="rId3"/>
          <a:stretch>
            <a:fillRect/>
          </a:stretch>
        </p:blipFill>
        <p:spPr>
          <a:xfrm>
            <a:off x="296559" y="3428999"/>
            <a:ext cx="7563871" cy="3323967"/>
          </a:xfrm>
          <a:prstGeom prst="rect">
            <a:avLst/>
          </a:prstGeom>
        </p:spPr>
      </p:pic>
      <p:grpSp>
        <p:nvGrpSpPr>
          <p:cNvPr id="16" name="群組 15"/>
          <p:cNvGrpSpPr/>
          <p:nvPr/>
        </p:nvGrpSpPr>
        <p:grpSpPr>
          <a:xfrm>
            <a:off x="8320216" y="2825310"/>
            <a:ext cx="1945775" cy="921418"/>
            <a:chOff x="8468989" y="3980967"/>
            <a:chExt cx="2420218" cy="1086301"/>
          </a:xfrm>
        </p:grpSpPr>
        <p:sp>
          <p:nvSpPr>
            <p:cNvPr id="9" name="圓角矩形 8"/>
            <p:cNvSpPr/>
            <p:nvPr/>
          </p:nvSpPr>
          <p:spPr>
            <a:xfrm>
              <a:off x="8468991" y="4035021"/>
              <a:ext cx="1069567" cy="230447"/>
            </a:xfrm>
            <a:prstGeom prst="round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latin typeface="微軟正黑體" panose="020B0604030504040204" pitchFamily="34" charset="-120"/>
                <a:ea typeface="微軟正黑體" panose="020B0604030504040204" pitchFamily="34" charset="-120"/>
              </a:endParaRPr>
            </a:p>
          </p:txBody>
        </p:sp>
        <p:sp>
          <p:nvSpPr>
            <p:cNvPr id="10" name="圓角矩形 9"/>
            <p:cNvSpPr/>
            <p:nvPr/>
          </p:nvSpPr>
          <p:spPr>
            <a:xfrm>
              <a:off x="8468990" y="4412303"/>
              <a:ext cx="1069567" cy="230447"/>
            </a:xfrm>
            <a:prstGeom prst="roundRect">
              <a:avLst/>
            </a:prstGeom>
            <a:solidFill>
              <a:srgbClr val="77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11" name="圓角矩形 10"/>
            <p:cNvSpPr/>
            <p:nvPr/>
          </p:nvSpPr>
          <p:spPr>
            <a:xfrm>
              <a:off x="8468989" y="4812108"/>
              <a:ext cx="1069567" cy="230447"/>
            </a:xfrm>
            <a:prstGeom prst="roundRect">
              <a:avLst/>
            </a:prstGeom>
            <a:solidFill>
              <a:srgbClr val="FF5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2" name="矩形 11"/>
            <p:cNvSpPr/>
            <p:nvPr/>
          </p:nvSpPr>
          <p:spPr>
            <a:xfrm>
              <a:off x="9635092" y="3980967"/>
              <a:ext cx="1254115" cy="330212"/>
            </a:xfrm>
            <a:prstGeom prst="rect">
              <a:avLst/>
            </a:prstGeom>
          </p:spPr>
          <p:txBody>
            <a:bodyPr wrap="none">
              <a:spAutoFit/>
            </a:bodyPr>
            <a:lstStyle/>
            <a:p>
              <a:pPr algn="ctr"/>
              <a:r>
                <a:rPr lang="en-US" altLang="zh-TW" sz="1400" b="1" dirty="0" smtClean="0">
                  <a:solidFill>
                    <a:schemeClr val="bg1"/>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1400" b="1" dirty="0" smtClean="0">
                  <a:solidFill>
                    <a:schemeClr val="bg1"/>
                  </a:solidFill>
                  <a:latin typeface="微軟正黑體" panose="020B0604030504040204" pitchFamily="34" charset="-120"/>
                  <a:ea typeface="微軟正黑體" panose="020B0604030504040204" pitchFamily="34" charset="-120"/>
                </a:rPr>
                <a:t>飛</a:t>
              </a:r>
              <a:r>
                <a:rPr lang="zh-TW" altLang="en-US" sz="1400" b="1" dirty="0">
                  <a:solidFill>
                    <a:schemeClr val="bg1"/>
                  </a:solidFill>
                  <a:latin typeface="微軟正黑體" panose="020B0604030504040204" pitchFamily="34" charset="-120"/>
                  <a:ea typeface="微軟正黑體" panose="020B0604030504040204" pitchFamily="34" charset="-120"/>
                </a:rPr>
                <a:t>球出局</a:t>
              </a:r>
            </a:p>
          </p:txBody>
        </p:sp>
        <p:sp>
          <p:nvSpPr>
            <p:cNvPr id="13" name="矩形 12"/>
            <p:cNvSpPr/>
            <p:nvPr/>
          </p:nvSpPr>
          <p:spPr>
            <a:xfrm>
              <a:off x="9635091" y="4398502"/>
              <a:ext cx="1254115" cy="330212"/>
            </a:xfrm>
            <a:prstGeom prst="rect">
              <a:avLst/>
            </a:prstGeom>
          </p:spPr>
          <p:txBody>
            <a:bodyPr wrap="none">
              <a:spAutoFit/>
            </a:bodyPr>
            <a:lstStyle/>
            <a:p>
              <a:pPr algn="ctr"/>
              <a:r>
                <a:rPr lang="en-US" altLang="zh-TW" sz="1400" b="1" dirty="0" smtClean="0">
                  <a:solidFill>
                    <a:schemeClr val="bg1"/>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1400" b="1" dirty="0" smtClean="0">
                  <a:solidFill>
                    <a:schemeClr val="bg1"/>
                  </a:solidFill>
                  <a:latin typeface="微軟正黑體" panose="020B0604030504040204" pitchFamily="34" charset="-120"/>
                  <a:ea typeface="微軟正黑體" panose="020B0604030504040204" pitchFamily="34" charset="-120"/>
                </a:rPr>
                <a:t>滾</a:t>
              </a:r>
              <a:r>
                <a:rPr lang="zh-TW" altLang="en-US" sz="1400" b="1" dirty="0">
                  <a:solidFill>
                    <a:schemeClr val="bg1"/>
                  </a:solidFill>
                  <a:latin typeface="微軟正黑體" panose="020B0604030504040204" pitchFamily="34" charset="-120"/>
                  <a:ea typeface="微軟正黑體" panose="020B0604030504040204" pitchFamily="34" charset="-120"/>
                </a:rPr>
                <a:t>地出局</a:t>
              </a:r>
            </a:p>
          </p:txBody>
        </p:sp>
        <p:sp>
          <p:nvSpPr>
            <p:cNvPr id="14" name="矩形 13"/>
            <p:cNvSpPr/>
            <p:nvPr/>
          </p:nvSpPr>
          <p:spPr>
            <a:xfrm>
              <a:off x="9635091" y="4737056"/>
              <a:ext cx="1254115" cy="330212"/>
            </a:xfrm>
            <a:prstGeom prst="rect">
              <a:avLst/>
            </a:prstGeom>
          </p:spPr>
          <p:txBody>
            <a:bodyPr wrap="none">
              <a:spAutoFit/>
            </a:bodyPr>
            <a:lstStyle/>
            <a:p>
              <a:pPr algn="ctr"/>
              <a:r>
                <a:rPr lang="en-US" altLang="zh-TW" sz="1400" b="1" dirty="0" smtClean="0">
                  <a:solidFill>
                    <a:schemeClr val="bg1"/>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1400" b="1" dirty="0" smtClean="0">
                  <a:solidFill>
                    <a:schemeClr val="bg1"/>
                  </a:solidFill>
                  <a:latin typeface="微軟正黑體" panose="020B0604030504040204" pitchFamily="34" charset="-120"/>
                  <a:ea typeface="微軟正黑體" panose="020B0604030504040204" pitchFamily="34" charset="-120"/>
                </a:rPr>
                <a:t>三振</a:t>
              </a:r>
              <a:r>
                <a:rPr lang="zh-TW" altLang="en-US" sz="1400" b="1" dirty="0">
                  <a:solidFill>
                    <a:schemeClr val="bg1"/>
                  </a:solidFill>
                  <a:latin typeface="微軟正黑體" panose="020B0604030504040204" pitchFamily="34" charset="-120"/>
                  <a:ea typeface="微軟正黑體" panose="020B0604030504040204" pitchFamily="34" charset="-120"/>
                </a:rPr>
                <a:t>出局</a:t>
              </a:r>
            </a:p>
          </p:txBody>
        </p:sp>
      </p:grpSp>
      <p:sp>
        <p:nvSpPr>
          <p:cNvPr id="15" name="矩形 14"/>
          <p:cNvSpPr/>
          <p:nvPr/>
        </p:nvSpPr>
        <p:spPr>
          <a:xfrm>
            <a:off x="8281975" y="4287013"/>
            <a:ext cx="3585240" cy="1754326"/>
          </a:xfrm>
          <a:prstGeom prst="rect">
            <a:avLst/>
          </a:prstGeom>
        </p:spPr>
        <p:txBody>
          <a:bodyPr wrap="square">
            <a:spAutoFit/>
          </a:bodyPr>
          <a:lstStyle/>
          <a:p>
            <a:pPr marL="285750" indent="-285750">
              <a:buFont typeface="Wingdings" panose="05000000000000000000" pitchFamily="2" charset="2"/>
              <a:buChar char="Ø"/>
            </a:pPr>
            <a:r>
              <a:rPr lang="zh-TW" altLang="en-US" b="1" dirty="0">
                <a:solidFill>
                  <a:schemeClr val="bg1"/>
                </a:solidFill>
                <a:latin typeface="微軟正黑體" panose="020B0604030504040204" pitchFamily="34" charset="-120"/>
                <a:ea typeface="微軟正黑體" panose="020B0604030504040204" pitchFamily="34" charset="-120"/>
              </a:rPr>
              <a:t>可以看到面對對戰打擊率高的投手時，以飛球出局居多</a:t>
            </a:r>
            <a:r>
              <a:rPr lang="zh-TW" altLang="en-US" b="1" dirty="0" smtClean="0">
                <a:solidFill>
                  <a:schemeClr val="bg1"/>
                </a:solidFill>
                <a:latin typeface="微軟正黑體" panose="020B0604030504040204" pitchFamily="34" charset="-120"/>
                <a:ea typeface="微軟正黑體" panose="020B0604030504040204" pitchFamily="34" charset="-120"/>
              </a:rPr>
              <a:t>，</a:t>
            </a:r>
            <a:endParaRPr lang="en-US" altLang="zh-TW" b="1" dirty="0" smtClean="0">
              <a:solidFill>
                <a:schemeClr val="bg1"/>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endParaRPr lang="en-US" altLang="zh-TW" b="1" dirty="0" smtClean="0">
              <a:solidFill>
                <a:schemeClr val="bg1"/>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endParaRPr lang="en-US" altLang="zh-TW" b="1" dirty="0">
              <a:solidFill>
                <a:schemeClr val="bg1"/>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r>
              <a:rPr lang="zh-TW" altLang="en-US" b="1" dirty="0" smtClean="0">
                <a:solidFill>
                  <a:schemeClr val="bg1"/>
                </a:solidFill>
                <a:latin typeface="微軟正黑體" panose="020B0604030504040204" pitchFamily="34" charset="-120"/>
                <a:ea typeface="微軟正黑體" panose="020B0604030504040204" pitchFamily="34" charset="-120"/>
              </a:rPr>
              <a:t>而</a:t>
            </a:r>
            <a:r>
              <a:rPr lang="zh-TW" altLang="en-US" b="1" dirty="0">
                <a:solidFill>
                  <a:schemeClr val="bg1"/>
                </a:solidFill>
                <a:latin typeface="微軟正黑體" panose="020B0604030504040204" pitchFamily="34" charset="-120"/>
                <a:ea typeface="微軟正黑體" panose="020B0604030504040204" pitchFamily="34" charset="-120"/>
              </a:rPr>
              <a:t>對戰打擊率低的投手時，則是以滾地球出局居多。</a:t>
            </a:r>
          </a:p>
        </p:txBody>
      </p:sp>
    </p:spTree>
    <p:extLst>
      <p:ext uri="{BB962C8B-B14F-4D97-AF65-F5344CB8AC3E}">
        <p14:creationId xmlns:p14="http://schemas.microsoft.com/office/powerpoint/2010/main" val="8135781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439135"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你說這樣誰看的出來啊？那麼下面這張圖可能會看得更清楚。</a:t>
            </a:r>
          </a:p>
        </p:txBody>
      </p:sp>
      <p:sp>
        <p:nvSpPr>
          <p:cNvPr id="6" name="矩形 5"/>
          <p:cNvSpPr/>
          <p:nvPr/>
        </p:nvSpPr>
        <p:spPr>
          <a:xfrm>
            <a:off x="0" y="1157607"/>
            <a:ext cx="12439135" cy="47571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t>可以看出打擊率前十名與倒數十名中，統一獅選手的比例</a:t>
            </a:r>
            <a:r>
              <a:rPr lang="en-US" altLang="zh-TW" dirty="0"/>
              <a:t>(</a:t>
            </a:r>
            <a:r>
              <a:rPr lang="zh-TW" altLang="en-US" dirty="0"/>
              <a:t>不要問我為什麼前十名有</a:t>
            </a:r>
            <a:r>
              <a:rPr lang="en-US" altLang="zh-TW" dirty="0"/>
              <a:t>13</a:t>
            </a:r>
            <a:r>
              <a:rPr lang="zh-TW" altLang="en-US" dirty="0"/>
              <a:t>個人，因為第十名有好幾個</a:t>
            </a:r>
            <a:r>
              <a:rPr lang="en-US" altLang="zh-TW" dirty="0"/>
              <a:t>)</a:t>
            </a:r>
            <a:r>
              <a:rPr lang="zh-TW" altLang="en-US" dirty="0"/>
              <a:t>。</a:t>
            </a:r>
            <a:endParaRPr lang="zh-TW" altLang="en-US" b="1" dirty="0">
              <a:latin typeface="微軟正黑體" panose="020B0604030504040204" pitchFamily="34" charset="-120"/>
              <a:ea typeface="微軟正黑體" panose="020B0604030504040204" pitchFamily="34" charset="-120"/>
            </a:endParaRPr>
          </a:p>
        </p:txBody>
      </p:sp>
      <p:grpSp>
        <p:nvGrpSpPr>
          <p:cNvPr id="18" name="群組 17"/>
          <p:cNvGrpSpPr/>
          <p:nvPr/>
        </p:nvGrpSpPr>
        <p:grpSpPr>
          <a:xfrm>
            <a:off x="9090119" y="1878351"/>
            <a:ext cx="1544759" cy="949104"/>
            <a:chOff x="8843210" y="1268751"/>
            <a:chExt cx="1544759" cy="949104"/>
          </a:xfrm>
        </p:grpSpPr>
        <p:sp>
          <p:nvSpPr>
            <p:cNvPr id="9" name="圓角矩形 8"/>
            <p:cNvSpPr/>
            <p:nvPr/>
          </p:nvSpPr>
          <p:spPr>
            <a:xfrm>
              <a:off x="8843211" y="1312061"/>
              <a:ext cx="610663" cy="203346"/>
            </a:xfrm>
            <a:prstGeom prst="round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latin typeface="微軟正黑體" panose="020B0604030504040204" pitchFamily="34" charset="-120"/>
                <a:ea typeface="微軟正黑體" panose="020B0604030504040204" pitchFamily="34" charset="-120"/>
              </a:endParaRPr>
            </a:p>
          </p:txBody>
        </p:sp>
        <p:sp>
          <p:nvSpPr>
            <p:cNvPr id="10" name="圓角矩形 9"/>
            <p:cNvSpPr/>
            <p:nvPr/>
          </p:nvSpPr>
          <p:spPr>
            <a:xfrm>
              <a:off x="8843211" y="1632078"/>
              <a:ext cx="610663" cy="203346"/>
            </a:xfrm>
            <a:prstGeom prst="roundRect">
              <a:avLst/>
            </a:prstGeom>
            <a:solidFill>
              <a:srgbClr val="77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11" name="圓角矩形 10"/>
            <p:cNvSpPr/>
            <p:nvPr/>
          </p:nvSpPr>
          <p:spPr>
            <a:xfrm>
              <a:off x="8843210" y="1971199"/>
              <a:ext cx="610663" cy="203346"/>
            </a:xfrm>
            <a:prstGeom prst="roundRect">
              <a:avLst/>
            </a:prstGeom>
            <a:solidFill>
              <a:srgbClr val="FF5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2" name="矩形 11"/>
            <p:cNvSpPr/>
            <p:nvPr/>
          </p:nvSpPr>
          <p:spPr>
            <a:xfrm>
              <a:off x="9389884" y="1268751"/>
              <a:ext cx="998085" cy="307777"/>
            </a:xfrm>
            <a:prstGeom prst="rect">
              <a:avLst/>
            </a:prstGeom>
          </p:spPr>
          <p:txBody>
            <a:bodyPr wrap="none">
              <a:spAutoFit/>
            </a:bodyPr>
            <a:lstStyle/>
            <a:p>
              <a:pPr algn="ctr"/>
              <a:r>
                <a:rPr lang="en-US" altLang="zh-TW" sz="1400" b="1"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1400" b="1" dirty="0" smtClean="0">
                  <a:latin typeface="微軟正黑體" panose="020B0604030504040204" pitchFamily="34" charset="-120"/>
                  <a:ea typeface="微軟正黑體" panose="020B0604030504040204" pitchFamily="34" charset="-120"/>
                </a:rPr>
                <a:t>飛</a:t>
              </a:r>
              <a:r>
                <a:rPr lang="zh-TW" altLang="en-US" sz="1400" b="1" dirty="0">
                  <a:latin typeface="微軟正黑體" panose="020B0604030504040204" pitchFamily="34" charset="-120"/>
                  <a:ea typeface="微軟正黑體" panose="020B0604030504040204" pitchFamily="34" charset="-120"/>
                </a:rPr>
                <a:t>球出局</a:t>
              </a:r>
            </a:p>
          </p:txBody>
        </p:sp>
        <p:sp>
          <p:nvSpPr>
            <p:cNvPr id="13" name="矩形 12"/>
            <p:cNvSpPr/>
            <p:nvPr/>
          </p:nvSpPr>
          <p:spPr>
            <a:xfrm>
              <a:off x="9384375" y="1569029"/>
              <a:ext cx="998085" cy="307777"/>
            </a:xfrm>
            <a:prstGeom prst="rect">
              <a:avLst/>
            </a:prstGeom>
          </p:spPr>
          <p:txBody>
            <a:bodyPr wrap="none">
              <a:spAutoFit/>
            </a:bodyPr>
            <a:lstStyle/>
            <a:p>
              <a:pPr algn="ctr"/>
              <a:r>
                <a:rPr lang="en-US" altLang="zh-TW" sz="1400" b="1"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1400" b="1" dirty="0" smtClean="0">
                  <a:latin typeface="微軟正黑體" panose="020B0604030504040204" pitchFamily="34" charset="-120"/>
                  <a:ea typeface="微軟正黑體" panose="020B0604030504040204" pitchFamily="34" charset="-120"/>
                </a:rPr>
                <a:t>滾</a:t>
              </a:r>
              <a:r>
                <a:rPr lang="zh-TW" altLang="en-US" sz="1400" b="1" dirty="0">
                  <a:latin typeface="微軟正黑體" panose="020B0604030504040204" pitchFamily="34" charset="-120"/>
                  <a:ea typeface="微軟正黑體" panose="020B0604030504040204" pitchFamily="34" charset="-120"/>
                </a:rPr>
                <a:t>地出局</a:t>
              </a:r>
            </a:p>
          </p:txBody>
        </p:sp>
        <p:sp>
          <p:nvSpPr>
            <p:cNvPr id="14" name="矩形 13"/>
            <p:cNvSpPr/>
            <p:nvPr/>
          </p:nvSpPr>
          <p:spPr>
            <a:xfrm>
              <a:off x="9389883" y="1910078"/>
              <a:ext cx="998085" cy="307777"/>
            </a:xfrm>
            <a:prstGeom prst="rect">
              <a:avLst/>
            </a:prstGeom>
          </p:spPr>
          <p:txBody>
            <a:bodyPr wrap="none">
              <a:spAutoFit/>
            </a:bodyPr>
            <a:lstStyle/>
            <a:p>
              <a:pPr algn="ctr"/>
              <a:r>
                <a:rPr lang="en-US" altLang="zh-TW" sz="1400" b="1"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1400" b="1" dirty="0" smtClean="0">
                  <a:latin typeface="微軟正黑體" panose="020B0604030504040204" pitchFamily="34" charset="-120"/>
                  <a:ea typeface="微軟正黑體" panose="020B0604030504040204" pitchFamily="34" charset="-120"/>
                </a:rPr>
                <a:t>三振</a:t>
              </a:r>
              <a:r>
                <a:rPr lang="zh-TW" altLang="en-US" sz="1400" b="1" dirty="0">
                  <a:latin typeface="微軟正黑體" panose="020B0604030504040204" pitchFamily="34" charset="-120"/>
                  <a:ea typeface="微軟正黑體" panose="020B0604030504040204" pitchFamily="34" charset="-120"/>
                </a:rPr>
                <a:t>出局</a:t>
              </a:r>
            </a:p>
          </p:txBody>
        </p:sp>
      </p:grpSp>
      <p:pic>
        <p:nvPicPr>
          <p:cNvPr id="2" name="圖片 1"/>
          <p:cNvPicPr>
            <a:picLocks noChangeAspect="1"/>
          </p:cNvPicPr>
          <p:nvPr/>
        </p:nvPicPr>
        <p:blipFill>
          <a:blip r:embed="rId2"/>
          <a:stretch>
            <a:fillRect/>
          </a:stretch>
        </p:blipFill>
        <p:spPr>
          <a:xfrm>
            <a:off x="3302432" y="1620629"/>
            <a:ext cx="4855324" cy="3831116"/>
          </a:xfrm>
          <a:prstGeom prst="rect">
            <a:avLst/>
          </a:prstGeom>
        </p:spPr>
      </p:pic>
      <p:sp>
        <p:nvSpPr>
          <p:cNvPr id="19" name="矩形 18"/>
          <p:cNvSpPr/>
          <p:nvPr/>
        </p:nvSpPr>
        <p:spPr>
          <a:xfrm>
            <a:off x="197706" y="394138"/>
            <a:ext cx="7051589" cy="369332"/>
          </a:xfrm>
          <a:prstGeom prst="rect">
            <a:avLst/>
          </a:prstGeom>
        </p:spPr>
        <p:txBody>
          <a:bodyPr wrap="squar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你說這樣誰看的出來啊？那麼下面這張圖可能會看得更清楚。</a:t>
            </a:r>
          </a:p>
        </p:txBody>
      </p:sp>
    </p:spTree>
    <p:extLst>
      <p:ext uri="{BB962C8B-B14F-4D97-AF65-F5344CB8AC3E}">
        <p14:creationId xmlns:p14="http://schemas.microsoft.com/office/powerpoint/2010/main" val="30607514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439135"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你說這樣誰看的出來啊？那麼下面這張圖可能會看得更清楚。</a:t>
            </a:r>
          </a:p>
        </p:txBody>
      </p:sp>
      <p:sp>
        <p:nvSpPr>
          <p:cNvPr id="6" name="矩形 5"/>
          <p:cNvSpPr/>
          <p:nvPr/>
        </p:nvSpPr>
        <p:spPr>
          <a:xfrm>
            <a:off x="0" y="1157608"/>
            <a:ext cx="12439135" cy="42136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t>可以看出打擊率前十名與倒數十名中，統一獅選手的比例</a:t>
            </a:r>
            <a:r>
              <a:rPr lang="en-US" altLang="zh-TW" dirty="0"/>
              <a:t>(</a:t>
            </a:r>
            <a:r>
              <a:rPr lang="zh-TW" altLang="en-US" dirty="0"/>
              <a:t>不要問我為什麼前十名有</a:t>
            </a:r>
            <a:r>
              <a:rPr lang="en-US" altLang="zh-TW" dirty="0"/>
              <a:t>13</a:t>
            </a:r>
            <a:r>
              <a:rPr lang="zh-TW" altLang="en-US" dirty="0"/>
              <a:t>個人，因為第十名有好幾個</a:t>
            </a:r>
            <a:r>
              <a:rPr lang="en-US" altLang="zh-TW" dirty="0"/>
              <a:t>)</a:t>
            </a:r>
            <a:r>
              <a:rPr lang="zh-TW" altLang="en-US" dirty="0"/>
              <a:t>。</a:t>
            </a:r>
            <a:endParaRPr lang="zh-TW" altLang="en-US" b="1" dirty="0">
              <a:latin typeface="微軟正黑體" panose="020B0604030504040204" pitchFamily="34" charset="-120"/>
              <a:ea typeface="微軟正黑體" panose="020B0604030504040204" pitchFamily="34" charset="-120"/>
            </a:endParaRPr>
          </a:p>
        </p:txBody>
      </p:sp>
      <p:grpSp>
        <p:nvGrpSpPr>
          <p:cNvPr id="18" name="群組 17"/>
          <p:cNvGrpSpPr/>
          <p:nvPr/>
        </p:nvGrpSpPr>
        <p:grpSpPr>
          <a:xfrm>
            <a:off x="346575" y="4193183"/>
            <a:ext cx="1631775" cy="949104"/>
            <a:chOff x="8843210" y="1268751"/>
            <a:chExt cx="1631775" cy="949104"/>
          </a:xfrm>
        </p:grpSpPr>
        <p:sp>
          <p:nvSpPr>
            <p:cNvPr id="9" name="圓角矩形 8"/>
            <p:cNvSpPr/>
            <p:nvPr/>
          </p:nvSpPr>
          <p:spPr>
            <a:xfrm>
              <a:off x="8843211" y="1312061"/>
              <a:ext cx="610663" cy="203346"/>
            </a:xfrm>
            <a:prstGeom prst="round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latin typeface="微軟正黑體" panose="020B0604030504040204" pitchFamily="34" charset="-120"/>
                <a:ea typeface="微軟正黑體" panose="020B0604030504040204" pitchFamily="34" charset="-120"/>
              </a:endParaRPr>
            </a:p>
          </p:txBody>
        </p:sp>
        <p:sp>
          <p:nvSpPr>
            <p:cNvPr id="10" name="圓角矩形 9"/>
            <p:cNvSpPr/>
            <p:nvPr/>
          </p:nvSpPr>
          <p:spPr>
            <a:xfrm>
              <a:off x="8843211" y="1632078"/>
              <a:ext cx="610663" cy="203346"/>
            </a:xfrm>
            <a:prstGeom prst="roundRect">
              <a:avLst/>
            </a:prstGeom>
            <a:solidFill>
              <a:srgbClr val="77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11" name="圓角矩形 10"/>
            <p:cNvSpPr/>
            <p:nvPr/>
          </p:nvSpPr>
          <p:spPr>
            <a:xfrm>
              <a:off x="8843210" y="1971199"/>
              <a:ext cx="610663" cy="203346"/>
            </a:xfrm>
            <a:prstGeom prst="round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2" name="矩形 11"/>
            <p:cNvSpPr/>
            <p:nvPr/>
          </p:nvSpPr>
          <p:spPr>
            <a:xfrm>
              <a:off x="9302868" y="1268751"/>
              <a:ext cx="1172117" cy="307777"/>
            </a:xfrm>
            <a:prstGeom prst="rect">
              <a:avLst/>
            </a:prstGeom>
          </p:spPr>
          <p:txBody>
            <a:bodyPr wrap="none">
              <a:spAutoFit/>
            </a:bodyPr>
            <a:lstStyle/>
            <a:p>
              <a:pPr algn="ctr"/>
              <a:r>
                <a:rPr lang="en-US" altLang="zh-TW" sz="1400" b="1"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1400" b="1" dirty="0" smtClean="0">
                  <a:latin typeface="微軟正黑體" panose="020B0604030504040204" pitchFamily="34" charset="-120"/>
                  <a:ea typeface="微軟正黑體" panose="020B0604030504040204" pitchFamily="34" charset="-120"/>
                </a:rPr>
                <a:t>飛球</a:t>
              </a:r>
              <a:r>
                <a:rPr lang="zh-TW" altLang="en-US" sz="1400" b="1" dirty="0">
                  <a:latin typeface="微軟正黑體" panose="020B0604030504040204" pitchFamily="34" charset="-120"/>
                  <a:ea typeface="微軟正黑體" panose="020B0604030504040204" pitchFamily="34" charset="-120"/>
                </a:rPr>
                <a:t>型投手</a:t>
              </a:r>
            </a:p>
          </p:txBody>
        </p:sp>
        <p:sp>
          <p:nvSpPr>
            <p:cNvPr id="13" name="矩形 12"/>
            <p:cNvSpPr/>
            <p:nvPr/>
          </p:nvSpPr>
          <p:spPr>
            <a:xfrm>
              <a:off x="9297360" y="1569029"/>
              <a:ext cx="1172116" cy="307777"/>
            </a:xfrm>
            <a:prstGeom prst="rect">
              <a:avLst/>
            </a:prstGeom>
          </p:spPr>
          <p:txBody>
            <a:bodyPr wrap="none">
              <a:spAutoFit/>
            </a:bodyPr>
            <a:lstStyle/>
            <a:p>
              <a:pPr algn="ctr"/>
              <a:r>
                <a:rPr lang="en-US" altLang="zh-TW" sz="1400" b="1"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1400" b="1" dirty="0" smtClean="0">
                  <a:latin typeface="微軟正黑體" panose="020B0604030504040204" pitchFamily="34" charset="-120"/>
                  <a:ea typeface="微軟正黑體" panose="020B0604030504040204" pitchFamily="34" charset="-120"/>
                </a:rPr>
                <a:t>滾地型投手</a:t>
              </a:r>
              <a:endParaRPr lang="zh-TW" altLang="en-US" sz="1400" b="1" dirty="0">
                <a:latin typeface="微軟正黑體" panose="020B0604030504040204" pitchFamily="34" charset="-120"/>
                <a:ea typeface="微軟正黑體" panose="020B0604030504040204" pitchFamily="34" charset="-120"/>
              </a:endParaRPr>
            </a:p>
          </p:txBody>
        </p:sp>
        <p:sp>
          <p:nvSpPr>
            <p:cNvPr id="14" name="矩形 13"/>
            <p:cNvSpPr/>
            <p:nvPr/>
          </p:nvSpPr>
          <p:spPr>
            <a:xfrm>
              <a:off x="9437519" y="1910078"/>
              <a:ext cx="902811" cy="307777"/>
            </a:xfrm>
            <a:prstGeom prst="rect">
              <a:avLst/>
            </a:prstGeom>
          </p:spPr>
          <p:txBody>
            <a:bodyPr wrap="none">
              <a:spAutoFit/>
            </a:bodyPr>
            <a:lstStyle/>
            <a:p>
              <a:pPr algn="ctr"/>
              <a:r>
                <a:rPr lang="zh-TW" altLang="en-US" sz="1400" b="1" dirty="0" smtClean="0">
                  <a:latin typeface="微軟正黑體" panose="020B0604030504040204" pitchFamily="34" charset="-120"/>
                  <a:ea typeface="微軟正黑體" panose="020B0604030504040204" pitchFamily="34" charset="-120"/>
                </a:rPr>
                <a:t>中性投手</a:t>
              </a:r>
              <a:endParaRPr lang="zh-TW" altLang="en-US" sz="1400" b="1" dirty="0">
                <a:latin typeface="微軟正黑體" panose="020B0604030504040204" pitchFamily="34" charset="-120"/>
                <a:ea typeface="微軟正黑體" panose="020B0604030504040204" pitchFamily="34" charset="-120"/>
              </a:endParaRPr>
            </a:p>
          </p:txBody>
        </p:sp>
      </p:grpSp>
      <p:sp>
        <p:nvSpPr>
          <p:cNvPr id="19" name="矩形 18"/>
          <p:cNvSpPr/>
          <p:nvPr/>
        </p:nvSpPr>
        <p:spPr>
          <a:xfrm>
            <a:off x="164755" y="369424"/>
            <a:ext cx="7051589" cy="923330"/>
          </a:xfrm>
          <a:prstGeom prst="rect">
            <a:avLst/>
          </a:prstGeom>
        </p:spPr>
        <p:txBody>
          <a:bodyPr wrap="squar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我說這個出局的方式跟投手本身有關係，不是胡金龍一個人的問題啊。所以我們看看這些投手自己的滾飛比為何</a:t>
            </a:r>
            <a:r>
              <a:rPr lang="zh-TW" altLang="en-US" b="1" dirty="0" smtClean="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
            </a:r>
            <a:br>
              <a:rPr lang="zh-TW" altLang="en-US" b="1" dirty="0">
                <a:solidFill>
                  <a:schemeClr val="bg1"/>
                </a:solidFill>
                <a:latin typeface="微軟正黑體" panose="020B0604030504040204" pitchFamily="34" charset="-120"/>
                <a:ea typeface="微軟正黑體" panose="020B0604030504040204" pitchFamily="34" charset="-120"/>
              </a:rPr>
            </a:br>
            <a:endParaRPr lang="zh-TW" altLang="en-US" b="1" dirty="0">
              <a:solidFill>
                <a:schemeClr val="bg1"/>
              </a:solidFill>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2"/>
          <a:stretch>
            <a:fillRect/>
          </a:stretch>
        </p:blipFill>
        <p:spPr>
          <a:xfrm>
            <a:off x="2237909" y="1752485"/>
            <a:ext cx="7549206" cy="3267459"/>
          </a:xfrm>
          <a:prstGeom prst="rect">
            <a:avLst/>
          </a:prstGeom>
        </p:spPr>
      </p:pic>
      <p:sp>
        <p:nvSpPr>
          <p:cNvPr id="15" name="圓角矩形圖說文字 14"/>
          <p:cNvSpPr/>
          <p:nvPr/>
        </p:nvSpPr>
        <p:spPr>
          <a:xfrm>
            <a:off x="7965989" y="217731"/>
            <a:ext cx="4226011" cy="1501624"/>
          </a:xfrm>
          <a:prstGeom prst="wedgeRoundRectCallout">
            <a:avLst>
              <a:gd name="adj1" fmla="val 50200"/>
              <a:gd name="adj2" fmla="val 9166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註解小天使</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a:t>
            </a:r>
          </a:p>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滾飛比</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(GO/AO</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Ground outs/Fly outs)</a:t>
            </a:r>
            <a:r>
              <a:rPr lang="zh-TW" altLang="en-US" sz="1200" b="1" dirty="0" smtClean="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sz="1200" b="1" dirty="0" smtClean="0">
              <a:solidFill>
                <a:schemeClr val="accent1">
                  <a:lumMod val="75000"/>
                </a:schemeClr>
              </a:solidFill>
              <a:latin typeface="微軟正黑體" panose="020B0604030504040204" pitchFamily="34" charset="-120"/>
              <a:ea typeface="微軟正黑體" panose="020B0604030504040204" pitchFamily="34" charset="-120"/>
            </a:endParaRPr>
          </a:p>
          <a:p>
            <a:r>
              <a:rPr lang="zh-TW" altLang="en-US" sz="1200" b="1" dirty="0" smtClean="0">
                <a:solidFill>
                  <a:schemeClr val="accent1">
                    <a:lumMod val="75000"/>
                  </a:schemeClr>
                </a:solidFill>
                <a:latin typeface="微軟正黑體" panose="020B0604030504040204" pitchFamily="34" charset="-120"/>
                <a:ea typeface="微軟正黑體" panose="020B0604030504040204" pitchFamily="34" charset="-120"/>
              </a:rPr>
              <a:t>投手</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製造之出局數中，使擊球員擊出滾地球及飛球的比例。</a:t>
            </a:r>
          </a:p>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滾地球型投手是以滾飛比高於</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1.15 </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的投手。</a:t>
            </a:r>
          </a:p>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飛球型投手是以滾飛比低於</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0.93 </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的投手。</a:t>
            </a:r>
          </a:p>
          <a:p>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中性投手是以滾飛比介於</a:t>
            </a: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0.93 ~ 1.15</a:t>
            </a:r>
            <a:r>
              <a:rPr lang="zh-TW" altLang="en-US" sz="1200" b="1" dirty="0">
                <a:solidFill>
                  <a:schemeClr val="accent1">
                    <a:lumMod val="75000"/>
                  </a:schemeClr>
                </a:solidFill>
                <a:latin typeface="微軟正黑體" panose="020B0604030504040204" pitchFamily="34" charset="-120"/>
                <a:ea typeface="微軟正黑體" panose="020B0604030504040204" pitchFamily="34" charset="-120"/>
              </a:rPr>
              <a:t>的投手</a:t>
            </a:r>
            <a:r>
              <a:rPr lang="zh-TW" altLang="en-US" sz="1200" b="1" dirty="0" smtClean="0">
                <a:solidFill>
                  <a:schemeClr val="accent1">
                    <a:lumMod val="75000"/>
                  </a:schemeClr>
                </a:solidFill>
                <a:latin typeface="微軟正黑體" panose="020B0604030504040204" pitchFamily="34" charset="-120"/>
                <a:ea typeface="微軟正黑體" panose="020B0604030504040204" pitchFamily="34" charset="-120"/>
              </a:rPr>
              <a:t>。</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4" name="矩形 3"/>
          <p:cNvSpPr/>
          <p:nvPr/>
        </p:nvSpPr>
        <p:spPr>
          <a:xfrm>
            <a:off x="1202724" y="5671584"/>
            <a:ext cx="10387914" cy="923330"/>
          </a:xfrm>
          <a:prstGeom prst="rect">
            <a:avLst/>
          </a:prstGeom>
        </p:spPr>
        <p:txBody>
          <a:bodyPr wrap="square">
            <a:spAutoFit/>
          </a:bodyPr>
          <a:lstStyle/>
          <a:p>
            <a:pPr algn="just"/>
            <a:r>
              <a:rPr lang="zh-TW" altLang="en-US" b="1" dirty="0">
                <a:solidFill>
                  <a:schemeClr val="bg1"/>
                </a:solidFill>
                <a:latin typeface="微軟正黑體" panose="020B0604030504040204" pitchFamily="34" charset="-120"/>
                <a:ea typeface="微軟正黑體" panose="020B0604030504040204" pitchFamily="34" charset="-120"/>
              </a:rPr>
              <a:t>胡金龍本身的出局滾飛比是</a:t>
            </a:r>
            <a:r>
              <a:rPr lang="en-US" altLang="zh-TW" b="1" dirty="0">
                <a:solidFill>
                  <a:schemeClr val="bg1"/>
                </a:solidFill>
                <a:latin typeface="微軟正黑體" panose="020B0604030504040204" pitchFamily="34" charset="-120"/>
                <a:ea typeface="微軟正黑體" panose="020B0604030504040204" pitchFamily="34" charset="-120"/>
              </a:rPr>
              <a:t>1.242</a:t>
            </a:r>
            <a:r>
              <a:rPr lang="zh-TW" altLang="en-US" b="1" dirty="0">
                <a:solidFill>
                  <a:schemeClr val="bg1"/>
                </a:solidFill>
                <a:latin typeface="微軟正黑體" panose="020B0604030504040204" pitchFamily="34" charset="-120"/>
                <a:ea typeface="微軟正黑體" panose="020B0604030504040204" pitchFamily="34" charset="-120"/>
              </a:rPr>
              <a:t>，也就是滾地球出局較多。面對滾地球型的選手可能會較不順手，所以打擊率到數十名的滾地球投手比率高達</a:t>
            </a:r>
            <a:r>
              <a:rPr lang="en-US" altLang="zh-TW" b="1" dirty="0">
                <a:solidFill>
                  <a:schemeClr val="bg1"/>
                </a:solidFill>
                <a:latin typeface="微軟正黑體" panose="020B0604030504040204" pitchFamily="34" charset="-120"/>
                <a:ea typeface="微軟正黑體" panose="020B0604030504040204" pitchFamily="34" charset="-120"/>
              </a:rPr>
              <a:t>0.5</a:t>
            </a:r>
            <a:r>
              <a:rPr lang="zh-TW" altLang="en-US" b="1" dirty="0">
                <a:solidFill>
                  <a:schemeClr val="bg1"/>
                </a:solidFill>
                <a:latin typeface="微軟正黑體" panose="020B0604030504040204" pitchFamily="34" charset="-120"/>
                <a:ea typeface="微軟正黑體" panose="020B0604030504040204" pitchFamily="34" charset="-120"/>
              </a:rPr>
              <a:t>似乎也是一個合理的結果。</a:t>
            </a:r>
          </a:p>
          <a:p>
            <a:pPr algn="just"/>
            <a:r>
              <a:rPr lang="zh-TW" altLang="en-US" b="1" dirty="0">
                <a:solidFill>
                  <a:schemeClr val="bg1"/>
                </a:solidFill>
                <a:latin typeface="微軟正黑體" panose="020B0604030504040204" pitchFamily="34" charset="-120"/>
                <a:ea typeface="微軟正黑體" panose="020B0604030504040204" pitchFamily="34" charset="-120"/>
              </a:rPr>
              <a:t>而這些投手擅長的球路中，以滑球最多，接著是變速球及曲球。</a:t>
            </a:r>
          </a:p>
        </p:txBody>
      </p:sp>
    </p:spTree>
    <p:extLst>
      <p:ext uri="{BB962C8B-B14F-4D97-AF65-F5344CB8AC3E}">
        <p14:creationId xmlns:p14="http://schemas.microsoft.com/office/powerpoint/2010/main" val="261462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B3AB5-709D-2142-9616-9979219CA71A}"/>
              </a:ext>
            </a:extLst>
          </p:cNvPr>
          <p:cNvSpPr>
            <a:spLocks noGrp="1"/>
          </p:cNvSpPr>
          <p:nvPr>
            <p:ph type="title"/>
          </p:nvPr>
        </p:nvSpPr>
        <p:spPr>
          <a:xfrm>
            <a:off x="430428" y="0"/>
            <a:ext cx="10396882" cy="1151965"/>
          </a:xfrm>
        </p:spPr>
        <p:txBody>
          <a:bodyPr>
            <a:normAutofit/>
          </a:bodyPr>
          <a:lstStyle/>
          <a:p>
            <a:r>
              <a:rPr kumimoji="1" lang="zh-TW" altLang="en-US" sz="3600" b="1" dirty="0">
                <a:latin typeface="微軟正黑體" panose="020B0604030504040204" pitchFamily="34" charset="-120"/>
                <a:ea typeface="微軟正黑體" panose="020B0604030504040204" pitchFamily="34" charset="-120"/>
              </a:rPr>
              <a:t>工作流程圖</a:t>
            </a:r>
          </a:p>
        </p:txBody>
      </p:sp>
      <p:pic>
        <p:nvPicPr>
          <p:cNvPr id="5" name="內容版面配置區 4">
            <a:extLst>
              <a:ext uri="{FF2B5EF4-FFF2-40B4-BE49-F238E27FC236}">
                <a16:creationId xmlns:a16="http://schemas.microsoft.com/office/drawing/2014/main" id="{D998FD4B-9E61-1842-AE78-D0812EDC60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746" y="1151965"/>
            <a:ext cx="7258495" cy="3765006"/>
          </a:xfrm>
        </p:spPr>
      </p:pic>
    </p:spTree>
    <p:extLst>
      <p:ext uri="{BB962C8B-B14F-4D97-AF65-F5344CB8AC3E}">
        <p14:creationId xmlns:p14="http://schemas.microsoft.com/office/powerpoint/2010/main" val="28996637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quarter" idx="13"/>
          </p:nvPr>
        </p:nvSpPr>
        <p:spPr/>
        <p:txBody>
          <a:bodyPr/>
          <a:lstStyle/>
          <a:p>
            <a:endParaRPr lang="zh-TW" altLang="en-US"/>
          </a:p>
        </p:txBody>
      </p:sp>
      <p:sp>
        <p:nvSpPr>
          <p:cNvPr id="4" name="矩形 3"/>
          <p:cNvSpPr/>
          <p:nvPr/>
        </p:nvSpPr>
        <p:spPr>
          <a:xfrm>
            <a:off x="-107092" y="0"/>
            <a:ext cx="12299092" cy="6919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45105" y="332506"/>
            <a:ext cx="9720347" cy="646331"/>
          </a:xfrm>
          <a:prstGeom prst="rect">
            <a:avLst/>
          </a:prstGeom>
        </p:spPr>
        <p:txBody>
          <a:bodyPr wrap="square">
            <a:spAutoFit/>
          </a:bodyPr>
          <a:lstStyle/>
          <a:p>
            <a:pPr algn="just"/>
            <a:r>
              <a:rPr lang="zh-TW" altLang="en-US" b="1" dirty="0">
                <a:solidFill>
                  <a:schemeClr val="bg1"/>
                </a:solidFill>
                <a:latin typeface="微軟正黑體" panose="020B0604030504040204" pitchFamily="34" charset="-120"/>
                <a:ea typeface="微軟正黑體" panose="020B0604030504040204" pitchFamily="34" charset="-120"/>
              </a:rPr>
              <a:t>大家都說球是圓的，勝負輸贏很難說。但是有時候數據會說話，利用科學的方式，找出其中的關鍵問題，也許真的能夠改變輸贏的結果。</a:t>
            </a:r>
            <a:endParaRPr lang="en-US" altLang="zh-TW" b="1" dirty="0">
              <a:solidFill>
                <a:schemeClr val="bg1"/>
              </a:solidFill>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92" y="1124913"/>
            <a:ext cx="12299092" cy="5165619"/>
          </a:xfrm>
          <a:prstGeom prst="rect">
            <a:avLst/>
          </a:prstGeom>
        </p:spPr>
      </p:pic>
      <p:sp>
        <p:nvSpPr>
          <p:cNvPr id="8" name="文字方塊 7">
            <a:extLst>
              <a:ext uri="{FF2B5EF4-FFF2-40B4-BE49-F238E27FC236}">
                <a16:creationId xmlns:a16="http://schemas.microsoft.com/office/drawing/2014/main" id="{9A1D49CF-8F97-7F4E-A4B2-6FEB9139ED38}"/>
              </a:ext>
            </a:extLst>
          </p:cNvPr>
          <p:cNvSpPr txBox="1"/>
          <p:nvPr/>
        </p:nvSpPr>
        <p:spPr>
          <a:xfrm>
            <a:off x="9865452" y="6264914"/>
            <a:ext cx="3101156" cy="646331"/>
          </a:xfrm>
          <a:prstGeom prst="rect">
            <a:avLst/>
          </a:prstGeom>
          <a:noFill/>
        </p:spPr>
        <p:txBody>
          <a:bodyPr wrap="square" rtlCol="0">
            <a:spAutoFit/>
          </a:bodyPr>
          <a:lstStyle/>
          <a:p>
            <a:r>
              <a:rPr kumimoji="1" lang="en-US" altLang="zh-TW" sz="3600" dirty="0">
                <a:solidFill>
                  <a:schemeClr val="bg1"/>
                </a:solidFill>
              </a:rPr>
              <a:t>Thank you</a:t>
            </a:r>
            <a:endParaRPr kumimoji="1" lang="zh-TW" altLang="en-US" sz="3600" dirty="0">
              <a:solidFill>
                <a:schemeClr val="bg1"/>
              </a:solidFill>
            </a:endParaRPr>
          </a:p>
        </p:txBody>
      </p:sp>
    </p:spTree>
    <p:extLst>
      <p:ext uri="{BB962C8B-B14F-4D97-AF65-F5344CB8AC3E}">
        <p14:creationId xmlns:p14="http://schemas.microsoft.com/office/powerpoint/2010/main" val="863100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67350D-4D50-7248-82D9-77713AE63158}"/>
              </a:ext>
            </a:extLst>
          </p:cNvPr>
          <p:cNvSpPr>
            <a:spLocks noGrp="1"/>
          </p:cNvSpPr>
          <p:nvPr>
            <p:ph type="ctrTitle"/>
          </p:nvPr>
        </p:nvSpPr>
        <p:spPr/>
        <p:txBody>
          <a:bodyPr/>
          <a:lstStyle/>
          <a:p>
            <a:r>
              <a:rPr kumimoji="1" lang="zh-TW" altLang="en-US" dirty="0">
                <a:solidFill>
                  <a:srgbClr val="012255"/>
                </a:solidFill>
                <a:latin typeface="Heiti SC Medium" pitchFamily="2" charset="-128"/>
                <a:ea typeface="Heiti SC Medium" pitchFamily="2" charset="-128"/>
              </a:rPr>
              <a:t>球隊的部分</a:t>
            </a:r>
          </a:p>
        </p:txBody>
      </p:sp>
      <p:sp>
        <p:nvSpPr>
          <p:cNvPr id="3" name="副標題 2">
            <a:extLst>
              <a:ext uri="{FF2B5EF4-FFF2-40B4-BE49-F238E27FC236}">
                <a16:creationId xmlns:a16="http://schemas.microsoft.com/office/drawing/2014/main" id="{54003166-60D6-AC42-A701-658F2BD77333}"/>
              </a:ext>
            </a:extLst>
          </p:cNvPr>
          <p:cNvSpPr>
            <a:spLocks noGrp="1"/>
          </p:cNvSpPr>
          <p:nvPr>
            <p:ph type="subTitle" idx="1"/>
          </p:nvPr>
        </p:nvSpPr>
        <p:spPr/>
        <p:txBody>
          <a:bodyPr/>
          <a:lstStyle/>
          <a:p>
            <a:r>
              <a:rPr kumimoji="1" lang="zh-TW" altLang="en-US" sz="2400" b="1" dirty="0">
                <a:latin typeface="微軟正黑體" panose="020B0604030504040204" pitchFamily="34" charset="-120"/>
                <a:ea typeface="微軟正黑體" panose="020B0604030504040204" pitchFamily="34" charset="-120"/>
              </a:rPr>
              <a:t>講</a:t>
            </a:r>
            <a:r>
              <a:rPr kumimoji="1" lang="zh-TW" altLang="en-US" sz="2400" b="1" dirty="0" smtClean="0">
                <a:latin typeface="微軟正黑體" panose="020B0604030504040204" pitchFamily="34" charset="-120"/>
                <a:ea typeface="微軟正黑體" panose="020B0604030504040204" pitchFamily="34" charset="-120"/>
              </a:rPr>
              <a:t>者林鈺家</a:t>
            </a:r>
            <a:endParaRPr kumimoji="1" lang="zh-TW" altLang="en-US" sz="2400" b="1"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57901">
            <a:off x="2931033" y="2039377"/>
            <a:ext cx="1204077" cy="1204077"/>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57901">
            <a:off x="1783888" y="2376710"/>
            <a:ext cx="1103361" cy="1103361"/>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57901">
            <a:off x="1878896" y="867824"/>
            <a:ext cx="1297654" cy="1297654"/>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57901">
            <a:off x="804959" y="1411466"/>
            <a:ext cx="1089862" cy="1174079"/>
          </a:xfrm>
          <a:prstGeom prst="rect">
            <a:avLst/>
          </a:prstGeom>
        </p:spPr>
      </p:pic>
    </p:spTree>
    <p:extLst>
      <p:ext uri="{BB962C8B-B14F-4D97-AF65-F5344CB8AC3E}">
        <p14:creationId xmlns:p14="http://schemas.microsoft.com/office/powerpoint/2010/main" val="1271886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9A23524-35B6-4E49-99C5-04915292FE2B}"/>
              </a:ext>
            </a:extLst>
          </p:cNvPr>
          <p:cNvPicPr>
            <a:picLocks noGrp="1" noChangeAspect="1"/>
          </p:cNvPicPr>
          <p:nvPr>
            <p:ph idx="4294967295"/>
          </p:nvPr>
        </p:nvPicPr>
        <p:blipFill>
          <a:blip r:embed="rId2"/>
          <a:stretch>
            <a:fillRect/>
          </a:stretch>
        </p:blipFill>
        <p:spPr>
          <a:xfrm>
            <a:off x="323452" y="929350"/>
            <a:ext cx="5003800" cy="2044700"/>
          </a:xfrm>
          <a:prstGeom prst="rect">
            <a:avLst/>
          </a:prstGeom>
        </p:spPr>
      </p:pic>
      <p:pic>
        <p:nvPicPr>
          <p:cNvPr id="7" name="圖片 6">
            <a:extLst>
              <a:ext uri="{FF2B5EF4-FFF2-40B4-BE49-F238E27FC236}">
                <a16:creationId xmlns:a16="http://schemas.microsoft.com/office/drawing/2014/main" id="{9FBE6FE0-4D0D-6E40-A978-BD6ED6D99A9D}"/>
              </a:ext>
            </a:extLst>
          </p:cNvPr>
          <p:cNvPicPr>
            <a:picLocks noChangeAspect="1"/>
          </p:cNvPicPr>
          <p:nvPr/>
        </p:nvPicPr>
        <p:blipFill>
          <a:blip r:embed="rId3"/>
          <a:stretch>
            <a:fillRect/>
          </a:stretch>
        </p:blipFill>
        <p:spPr>
          <a:xfrm>
            <a:off x="6488288" y="903998"/>
            <a:ext cx="5019971" cy="2071955"/>
          </a:xfrm>
          <a:prstGeom prst="rect">
            <a:avLst/>
          </a:prstGeom>
        </p:spPr>
      </p:pic>
      <p:pic>
        <p:nvPicPr>
          <p:cNvPr id="9" name="圖片 8">
            <a:extLst>
              <a:ext uri="{FF2B5EF4-FFF2-40B4-BE49-F238E27FC236}">
                <a16:creationId xmlns:a16="http://schemas.microsoft.com/office/drawing/2014/main" id="{D990B1B3-2694-C646-B052-15A78A444F1D}"/>
              </a:ext>
            </a:extLst>
          </p:cNvPr>
          <p:cNvPicPr>
            <a:picLocks noChangeAspect="1"/>
          </p:cNvPicPr>
          <p:nvPr/>
        </p:nvPicPr>
        <p:blipFill>
          <a:blip r:embed="rId4"/>
          <a:stretch>
            <a:fillRect/>
          </a:stretch>
        </p:blipFill>
        <p:spPr>
          <a:xfrm>
            <a:off x="291702" y="3498971"/>
            <a:ext cx="5067300" cy="1943100"/>
          </a:xfrm>
          <a:prstGeom prst="rect">
            <a:avLst/>
          </a:prstGeom>
        </p:spPr>
      </p:pic>
      <p:pic>
        <p:nvPicPr>
          <p:cNvPr id="11" name="圖片 10">
            <a:extLst>
              <a:ext uri="{FF2B5EF4-FFF2-40B4-BE49-F238E27FC236}">
                <a16:creationId xmlns:a16="http://schemas.microsoft.com/office/drawing/2014/main" id="{20815AB9-92AD-2549-8EB9-33BBF7B04C1D}"/>
              </a:ext>
            </a:extLst>
          </p:cNvPr>
          <p:cNvPicPr>
            <a:picLocks noChangeAspect="1"/>
          </p:cNvPicPr>
          <p:nvPr/>
        </p:nvPicPr>
        <p:blipFill>
          <a:blip r:embed="rId5"/>
          <a:stretch>
            <a:fillRect/>
          </a:stretch>
        </p:blipFill>
        <p:spPr>
          <a:xfrm>
            <a:off x="6520039" y="3511671"/>
            <a:ext cx="4978400" cy="1917700"/>
          </a:xfrm>
          <a:prstGeom prst="rect">
            <a:avLst/>
          </a:prstGeom>
        </p:spPr>
      </p:pic>
      <p:sp>
        <p:nvSpPr>
          <p:cNvPr id="12" name="文字方塊 11">
            <a:extLst>
              <a:ext uri="{FF2B5EF4-FFF2-40B4-BE49-F238E27FC236}">
                <a16:creationId xmlns:a16="http://schemas.microsoft.com/office/drawing/2014/main" id="{FD45CF8A-5F78-7249-9984-0AC8FEC3D68C}"/>
              </a:ext>
            </a:extLst>
          </p:cNvPr>
          <p:cNvSpPr txBox="1"/>
          <p:nvPr/>
        </p:nvSpPr>
        <p:spPr>
          <a:xfrm>
            <a:off x="1735904" y="514155"/>
            <a:ext cx="1997663" cy="369332"/>
          </a:xfrm>
          <a:prstGeom prst="rect">
            <a:avLst/>
          </a:prstGeom>
          <a:noFill/>
        </p:spPr>
        <p:txBody>
          <a:bodyPr wrap="none" rtlCol="0">
            <a:spAutoFit/>
          </a:bodyPr>
          <a:lstStyle/>
          <a:p>
            <a:r>
              <a:rPr lang="en-US" altLang="zh-TW" b="1" dirty="0" err="1">
                <a:solidFill>
                  <a:schemeClr val="accent1">
                    <a:lumMod val="75000"/>
                  </a:schemeClr>
                </a:solidFill>
                <a:latin typeface="微軟正黑體" panose="020B0604030504040204" pitchFamily="34" charset="-120"/>
                <a:ea typeface="微軟正黑體" panose="020B0604030504040204" pitchFamily="34" charset="-120"/>
              </a:rPr>
              <a:t>Lamigo</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 </a:t>
            </a:r>
            <a:r>
              <a:rPr lang="zh-CN" altLang="en-US" b="1" dirty="0">
                <a:solidFill>
                  <a:schemeClr val="accent1">
                    <a:lumMod val="75000"/>
                  </a:schemeClr>
                </a:solidFill>
                <a:latin typeface="微軟正黑體" panose="020B0604030504040204" pitchFamily="34" charset="-120"/>
                <a:ea typeface="微軟正黑體" panose="020B0604030504040204" pitchFamily="34" charset="-120"/>
              </a:rPr>
              <a:t>全年戰績</a:t>
            </a:r>
            <a:endParaRPr lang="zh-TW" altLang="en-US"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C0CB48B6-C02E-B540-B082-A3B857098820}"/>
              </a:ext>
            </a:extLst>
          </p:cNvPr>
          <p:cNvSpPr txBox="1"/>
          <p:nvPr/>
        </p:nvSpPr>
        <p:spPr>
          <a:xfrm>
            <a:off x="8192208" y="508326"/>
            <a:ext cx="1853392" cy="369332"/>
          </a:xfrm>
          <a:prstGeom prst="rect">
            <a:avLst/>
          </a:prstGeom>
          <a:noFill/>
        </p:spPr>
        <p:txBody>
          <a:bodyPr wrap="none" rtlCol="0">
            <a:spAutoFit/>
          </a:bodyPr>
          <a:lstStyle/>
          <a:p>
            <a:r>
              <a:rPr lang="zh-CN" altLang="en-US" b="1" dirty="0">
                <a:solidFill>
                  <a:schemeClr val="accent1">
                    <a:lumMod val="75000"/>
                  </a:schemeClr>
                </a:solidFill>
                <a:latin typeface="微軟正黑體" panose="020B0604030504040204" pitchFamily="34" charset="-120"/>
                <a:ea typeface="微軟正黑體" panose="020B0604030504040204" pitchFamily="34" charset="-120"/>
              </a:rPr>
              <a:t>統一獅</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 </a:t>
            </a:r>
            <a:r>
              <a:rPr lang="zh-CN" altLang="en-US" b="1" dirty="0">
                <a:solidFill>
                  <a:schemeClr val="accent1">
                    <a:lumMod val="75000"/>
                  </a:schemeClr>
                </a:solidFill>
                <a:latin typeface="微軟正黑體" panose="020B0604030504040204" pitchFamily="34" charset="-120"/>
                <a:ea typeface="微軟正黑體" panose="020B0604030504040204" pitchFamily="34" charset="-120"/>
              </a:rPr>
              <a:t>全年戰績</a:t>
            </a:r>
            <a:endParaRPr lang="zh-TW" altLang="en-US"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F9F59C8B-3CA9-4047-BA54-76C077D23104}"/>
              </a:ext>
            </a:extLst>
          </p:cNvPr>
          <p:cNvSpPr txBox="1"/>
          <p:nvPr/>
        </p:nvSpPr>
        <p:spPr>
          <a:xfrm>
            <a:off x="2014072" y="3172871"/>
            <a:ext cx="1622560" cy="369332"/>
          </a:xfrm>
          <a:prstGeom prst="rect">
            <a:avLst/>
          </a:prstGeom>
          <a:noFill/>
        </p:spPr>
        <p:txBody>
          <a:bodyPr wrap="none" rtlCol="0">
            <a:spAutoFit/>
          </a:bodyPr>
          <a:lstStyle/>
          <a:p>
            <a:r>
              <a:rPr lang="zh-CN" altLang="en-US" b="1" dirty="0">
                <a:solidFill>
                  <a:schemeClr val="accent1">
                    <a:lumMod val="75000"/>
                  </a:schemeClr>
                </a:solidFill>
                <a:latin typeface="微軟正黑體" panose="020B0604030504040204" pitchFamily="34" charset="-120"/>
                <a:ea typeface="微軟正黑體" panose="020B0604030504040204" pitchFamily="34" charset="-120"/>
              </a:rPr>
              <a:t>富邦</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 </a:t>
            </a:r>
            <a:r>
              <a:rPr lang="zh-CN" altLang="en-US" b="1" dirty="0">
                <a:solidFill>
                  <a:schemeClr val="accent1">
                    <a:lumMod val="75000"/>
                  </a:schemeClr>
                </a:solidFill>
                <a:latin typeface="微軟正黑體" panose="020B0604030504040204" pitchFamily="34" charset="-120"/>
                <a:ea typeface="微軟正黑體" panose="020B0604030504040204" pitchFamily="34" charset="-120"/>
              </a:rPr>
              <a:t>全年戰績</a:t>
            </a:r>
            <a:endParaRPr lang="zh-TW" altLang="en-US"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F8BEF70D-C662-7143-B99D-E37899E66F72}"/>
              </a:ext>
            </a:extLst>
          </p:cNvPr>
          <p:cNvSpPr txBox="1"/>
          <p:nvPr/>
        </p:nvSpPr>
        <p:spPr>
          <a:xfrm>
            <a:off x="8192208" y="3172871"/>
            <a:ext cx="2084225" cy="369332"/>
          </a:xfrm>
          <a:prstGeom prst="rect">
            <a:avLst/>
          </a:prstGeom>
          <a:noFill/>
        </p:spPr>
        <p:txBody>
          <a:bodyPr wrap="none" rtlCol="0">
            <a:spAutoFit/>
          </a:bodyPr>
          <a:lstStyle/>
          <a:p>
            <a:r>
              <a:rPr lang="zh-CN" altLang="en-US" b="1" dirty="0">
                <a:solidFill>
                  <a:schemeClr val="accent1">
                    <a:lumMod val="75000"/>
                  </a:schemeClr>
                </a:solidFill>
                <a:latin typeface="微軟正黑體" panose="020B0604030504040204" pitchFamily="34" charset="-120"/>
                <a:ea typeface="微軟正黑體" panose="020B0604030504040204" pitchFamily="34" charset="-120"/>
              </a:rPr>
              <a:t>中信兄弟</a:t>
            </a:r>
            <a:r>
              <a:rPr lang="zh-TW" altLang="en-US" b="1" dirty="0">
                <a:solidFill>
                  <a:schemeClr val="accent1">
                    <a:lumMod val="75000"/>
                  </a:schemeClr>
                </a:solidFill>
                <a:latin typeface="微軟正黑體" panose="020B0604030504040204" pitchFamily="34" charset="-120"/>
                <a:ea typeface="微軟正黑體" panose="020B0604030504040204" pitchFamily="34" charset="-120"/>
              </a:rPr>
              <a:t> </a:t>
            </a:r>
            <a:r>
              <a:rPr lang="zh-CN" altLang="en-US" b="1" dirty="0">
                <a:solidFill>
                  <a:schemeClr val="accent1">
                    <a:lumMod val="75000"/>
                  </a:schemeClr>
                </a:solidFill>
                <a:latin typeface="微軟正黑體" panose="020B0604030504040204" pitchFamily="34" charset="-120"/>
                <a:ea typeface="微軟正黑體" panose="020B0604030504040204" pitchFamily="34" charset="-120"/>
              </a:rPr>
              <a:t>全年戰績</a:t>
            </a:r>
            <a:endParaRPr lang="zh-TW" altLang="en-US"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2" name="矩形 1"/>
          <p:cNvSpPr/>
          <p:nvPr/>
        </p:nvSpPr>
        <p:spPr>
          <a:xfrm>
            <a:off x="250512" y="5915661"/>
            <a:ext cx="11216558" cy="369332"/>
          </a:xfrm>
          <a:prstGeom prst="rect">
            <a:avLst/>
          </a:prstGeom>
        </p:spPr>
        <p:txBody>
          <a:bodyPr wrap="square">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中職目前共有四</a:t>
            </a:r>
            <a:r>
              <a:rPr lang="zh-TW" altLang="en-US" b="1" dirty="0" smtClean="0">
                <a:solidFill>
                  <a:schemeClr val="bg1"/>
                </a:solidFill>
                <a:latin typeface="微軟正黑體" panose="020B0604030504040204" pitchFamily="34" charset="-120"/>
                <a:ea typeface="微軟正黑體" panose="020B0604030504040204" pitchFamily="34" charset="-120"/>
              </a:rPr>
              <a:t>隊 ，</a:t>
            </a:r>
            <a:r>
              <a:rPr lang="zh-TW" altLang="en-US" b="1" dirty="0">
                <a:solidFill>
                  <a:schemeClr val="bg1"/>
                </a:solidFill>
                <a:latin typeface="微軟正黑體" panose="020B0604030504040204" pitchFamily="34" charset="-120"/>
                <a:ea typeface="微軟正黑體" panose="020B0604030504040204" pitchFamily="34" charset="-120"/>
              </a:rPr>
              <a:t>一年中每個隊伍總比賽次數皆為</a:t>
            </a:r>
            <a:r>
              <a:rPr lang="en-US" altLang="zh-TW" b="1" dirty="0">
                <a:solidFill>
                  <a:schemeClr val="bg1"/>
                </a:solidFill>
                <a:latin typeface="微軟正黑體" panose="020B0604030504040204" pitchFamily="34" charset="-120"/>
                <a:ea typeface="微軟正黑體" panose="020B0604030504040204" pitchFamily="34" charset="-120"/>
              </a:rPr>
              <a:t>120</a:t>
            </a:r>
            <a:r>
              <a:rPr lang="zh-TW" altLang="en-US" b="1" dirty="0">
                <a:solidFill>
                  <a:schemeClr val="bg1"/>
                </a:solidFill>
                <a:latin typeface="微軟正黑體" panose="020B0604030504040204" pitchFamily="34" charset="-120"/>
                <a:ea typeface="微軟正黑體" panose="020B0604030504040204" pitchFamily="34" charset="-120"/>
              </a:rPr>
              <a:t>次，兩隊間個</a:t>
            </a:r>
            <a:r>
              <a:rPr lang="en-US" altLang="zh-TW" b="1" dirty="0">
                <a:solidFill>
                  <a:schemeClr val="bg1"/>
                </a:solidFill>
                <a:latin typeface="微軟正黑體" panose="020B0604030504040204" pitchFamily="34" charset="-120"/>
                <a:ea typeface="微軟正黑體" panose="020B0604030504040204" pitchFamily="34" charset="-120"/>
              </a:rPr>
              <a:t>40</a:t>
            </a:r>
            <a:r>
              <a:rPr lang="zh-TW" altLang="en-US" b="1" dirty="0" smtClean="0">
                <a:solidFill>
                  <a:schemeClr val="bg1"/>
                </a:solidFill>
                <a:latin typeface="微軟正黑體" panose="020B0604030504040204" pitchFamily="34" charset="-120"/>
                <a:ea typeface="微軟正黑體" panose="020B0604030504040204" pitchFamily="34" charset="-120"/>
              </a:rPr>
              <a:t>次其中主客場</a:t>
            </a:r>
            <a:r>
              <a:rPr lang="en-US" altLang="zh-TW" b="1" dirty="0" smtClean="0">
                <a:solidFill>
                  <a:schemeClr val="bg1"/>
                </a:solidFill>
                <a:latin typeface="微軟正黑體" panose="020B0604030504040204" pitchFamily="34" charset="-120"/>
                <a:ea typeface="微軟正黑體" panose="020B0604030504040204" pitchFamily="34" charset="-120"/>
              </a:rPr>
              <a:t>20</a:t>
            </a:r>
            <a:r>
              <a:rPr lang="zh-TW" altLang="en-US" b="1" dirty="0">
                <a:solidFill>
                  <a:schemeClr val="bg1"/>
                </a:solidFill>
                <a:latin typeface="微軟正黑體" panose="020B0604030504040204" pitchFamily="34" charset="-120"/>
                <a:ea typeface="微軟正黑體" panose="020B0604030504040204" pitchFamily="34" charset="-120"/>
              </a:rPr>
              <a:t>次。</a:t>
            </a:r>
          </a:p>
        </p:txBody>
      </p:sp>
      <p:sp>
        <p:nvSpPr>
          <p:cNvPr id="3" name="矩形 2"/>
          <p:cNvSpPr/>
          <p:nvPr/>
        </p:nvSpPr>
        <p:spPr>
          <a:xfrm>
            <a:off x="4785420" y="173596"/>
            <a:ext cx="2146742" cy="461665"/>
          </a:xfrm>
          <a:prstGeom prst="rect">
            <a:avLst/>
          </a:prstGeom>
        </p:spPr>
        <p:txBody>
          <a:bodyPr wrap="none">
            <a:spAutoFit/>
          </a:bodyPr>
          <a:lstStyle/>
          <a:p>
            <a:r>
              <a:rPr lang="en-US" altLang="zh-TW" sz="2400" b="1" dirty="0" smtClean="0">
                <a:solidFill>
                  <a:srgbClr val="000000"/>
                </a:solidFill>
                <a:latin typeface="微軟正黑體" panose="020B0604030504040204" pitchFamily="34" charset="-120"/>
                <a:ea typeface="微軟正黑體" panose="020B0604030504040204" pitchFamily="34" charset="-120"/>
              </a:rPr>
              <a:t>2018</a:t>
            </a:r>
            <a:r>
              <a:rPr lang="zh-TW" altLang="en-US" sz="2400" b="1" dirty="0" smtClean="0">
                <a:solidFill>
                  <a:srgbClr val="000000"/>
                </a:solidFill>
                <a:latin typeface="微軟正黑體" panose="020B0604030504040204" pitchFamily="34" charset="-120"/>
                <a:ea typeface="微軟正黑體" panose="020B0604030504040204" pitchFamily="34" charset="-120"/>
              </a:rPr>
              <a:t>全年戰績</a:t>
            </a:r>
            <a:endParaRPr lang="zh-TW" altLang="en-US" sz="2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2586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88187738-C570-B949-B2CF-7F5FE8AEA012}"/>
              </a:ext>
            </a:extLst>
          </p:cNvPr>
          <p:cNvPicPr>
            <a:picLocks noChangeAspect="1"/>
          </p:cNvPicPr>
          <p:nvPr/>
        </p:nvPicPr>
        <p:blipFill>
          <a:blip r:embed="rId2"/>
          <a:stretch>
            <a:fillRect/>
          </a:stretch>
        </p:blipFill>
        <p:spPr>
          <a:xfrm>
            <a:off x="361922" y="64440"/>
            <a:ext cx="4195614" cy="3254893"/>
          </a:xfrm>
          <a:prstGeom prst="rect">
            <a:avLst/>
          </a:prstGeom>
        </p:spPr>
      </p:pic>
      <p:pic>
        <p:nvPicPr>
          <p:cNvPr id="9" name="圖片 8">
            <a:extLst>
              <a:ext uri="{FF2B5EF4-FFF2-40B4-BE49-F238E27FC236}">
                <a16:creationId xmlns:a16="http://schemas.microsoft.com/office/drawing/2014/main" id="{B69B03F3-10AC-F544-A17F-82876CA705AE}"/>
              </a:ext>
            </a:extLst>
          </p:cNvPr>
          <p:cNvPicPr>
            <a:picLocks noChangeAspect="1"/>
          </p:cNvPicPr>
          <p:nvPr/>
        </p:nvPicPr>
        <p:blipFill>
          <a:blip r:embed="rId3"/>
          <a:stretch>
            <a:fillRect/>
          </a:stretch>
        </p:blipFill>
        <p:spPr>
          <a:xfrm>
            <a:off x="346561" y="3537256"/>
            <a:ext cx="4364944" cy="3320744"/>
          </a:xfrm>
          <a:prstGeom prst="rect">
            <a:avLst/>
          </a:prstGeom>
        </p:spPr>
      </p:pic>
      <p:pic>
        <p:nvPicPr>
          <p:cNvPr id="11" name="圖片 10">
            <a:extLst>
              <a:ext uri="{FF2B5EF4-FFF2-40B4-BE49-F238E27FC236}">
                <a16:creationId xmlns:a16="http://schemas.microsoft.com/office/drawing/2014/main" id="{2CBAB195-66FE-3D4C-B924-E1AC69B312EA}"/>
              </a:ext>
            </a:extLst>
          </p:cNvPr>
          <p:cNvPicPr>
            <a:picLocks noChangeAspect="1"/>
          </p:cNvPicPr>
          <p:nvPr/>
        </p:nvPicPr>
        <p:blipFill>
          <a:blip r:embed="rId4"/>
          <a:stretch>
            <a:fillRect/>
          </a:stretch>
        </p:blipFill>
        <p:spPr>
          <a:xfrm>
            <a:off x="4904096" y="3678364"/>
            <a:ext cx="4242650" cy="3226672"/>
          </a:xfrm>
          <a:prstGeom prst="rect">
            <a:avLst/>
          </a:prstGeom>
        </p:spPr>
      </p:pic>
      <p:pic>
        <p:nvPicPr>
          <p:cNvPr id="13" name="圖片 12">
            <a:extLst>
              <a:ext uri="{FF2B5EF4-FFF2-40B4-BE49-F238E27FC236}">
                <a16:creationId xmlns:a16="http://schemas.microsoft.com/office/drawing/2014/main" id="{3D5F663D-BE16-0E44-B5E1-04A1ED5E7FD5}"/>
              </a:ext>
            </a:extLst>
          </p:cNvPr>
          <p:cNvPicPr>
            <a:picLocks noChangeAspect="1"/>
          </p:cNvPicPr>
          <p:nvPr/>
        </p:nvPicPr>
        <p:blipFill>
          <a:blip r:embed="rId5"/>
          <a:stretch>
            <a:fillRect/>
          </a:stretch>
        </p:blipFill>
        <p:spPr>
          <a:xfrm>
            <a:off x="4904096" y="111476"/>
            <a:ext cx="4242650" cy="3147773"/>
          </a:xfrm>
          <a:prstGeom prst="rect">
            <a:avLst/>
          </a:prstGeom>
        </p:spPr>
      </p:pic>
      <p:sp>
        <p:nvSpPr>
          <p:cNvPr id="3" name="矩形 2"/>
          <p:cNvSpPr/>
          <p:nvPr/>
        </p:nvSpPr>
        <p:spPr>
          <a:xfrm>
            <a:off x="9531929" y="0"/>
            <a:ext cx="266007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sp>
        <p:nvSpPr>
          <p:cNvPr id="4" name="矩形 3"/>
          <p:cNvSpPr/>
          <p:nvPr/>
        </p:nvSpPr>
        <p:spPr>
          <a:xfrm>
            <a:off x="9613557" y="518350"/>
            <a:ext cx="2578443" cy="707886"/>
          </a:xfrm>
          <a:prstGeom prst="rect">
            <a:avLst/>
          </a:prstGeom>
        </p:spPr>
        <p:txBody>
          <a:bodyPr wrap="square">
            <a:spAutoFit/>
          </a:bodyPr>
          <a:lstStyle/>
          <a:p>
            <a:r>
              <a:rPr lang="en-US" altLang="zh-TW" sz="2000" b="1" dirty="0">
                <a:solidFill>
                  <a:schemeClr val="bg1"/>
                </a:solidFill>
                <a:latin typeface="微軟正黑體" panose="020B0604030504040204" pitchFamily="34" charset="-120"/>
                <a:ea typeface="微軟正黑體" panose="020B0604030504040204" pitchFamily="34" charset="-120"/>
              </a:rPr>
              <a:t>2018</a:t>
            </a:r>
            <a:r>
              <a:rPr lang="zh-TW" altLang="en-US" sz="2000" b="1" dirty="0">
                <a:solidFill>
                  <a:schemeClr val="bg1"/>
                </a:solidFill>
                <a:latin typeface="微軟正黑體" panose="020B0604030504040204" pitchFamily="34" charset="-120"/>
                <a:ea typeface="微軟正黑體" panose="020B0604030504040204" pitchFamily="34" charset="-120"/>
              </a:rPr>
              <a:t>全年</a:t>
            </a:r>
            <a:endParaRPr lang="en-US" altLang="zh-TW" sz="2000" b="1" dirty="0">
              <a:solidFill>
                <a:schemeClr val="bg1"/>
              </a:solidFill>
              <a:latin typeface="微軟正黑體" panose="020B0604030504040204" pitchFamily="34" charset="-120"/>
              <a:ea typeface="微軟正黑體" panose="020B0604030504040204" pitchFamily="34" charset="-120"/>
            </a:endParaRPr>
          </a:p>
          <a:p>
            <a:r>
              <a:rPr lang="zh-TW" altLang="en-US" sz="2000" b="1" dirty="0">
                <a:solidFill>
                  <a:schemeClr val="bg1"/>
                </a:solidFill>
                <a:latin typeface="微軟正黑體" panose="020B0604030504040204" pitchFamily="34" charset="-120"/>
                <a:ea typeface="微軟正黑體" panose="020B0604030504040204" pitchFamily="34" charset="-120"/>
              </a:rPr>
              <a:t>中職各</a:t>
            </a:r>
            <a:r>
              <a:rPr lang="zh-TW" altLang="en-US" sz="2000" b="1" dirty="0" smtClean="0">
                <a:solidFill>
                  <a:schemeClr val="bg1"/>
                </a:solidFill>
                <a:latin typeface="微軟正黑體" panose="020B0604030504040204" pitchFamily="34" charset="-120"/>
                <a:ea typeface="微軟正黑體" panose="020B0604030504040204" pitchFamily="34" charset="-120"/>
              </a:rPr>
              <a:t>隊戰績比例</a:t>
            </a: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grpSp>
        <p:nvGrpSpPr>
          <p:cNvPr id="8" name="群組 7"/>
          <p:cNvGrpSpPr/>
          <p:nvPr/>
        </p:nvGrpSpPr>
        <p:grpSpPr>
          <a:xfrm>
            <a:off x="9688073" y="1960087"/>
            <a:ext cx="2347784" cy="1037967"/>
            <a:chOff x="9688073" y="2009514"/>
            <a:chExt cx="2347784" cy="1037967"/>
          </a:xfrm>
        </p:grpSpPr>
        <p:sp>
          <p:nvSpPr>
            <p:cNvPr id="5" name="矩形 4"/>
            <p:cNvSpPr/>
            <p:nvPr/>
          </p:nvSpPr>
          <p:spPr>
            <a:xfrm>
              <a:off x="9902068" y="2205333"/>
              <a:ext cx="2001419" cy="646331"/>
            </a:xfrm>
            <a:prstGeom prst="rect">
              <a:avLst/>
            </a:prstGeom>
          </p:spPr>
          <p:txBody>
            <a:bodyPr wrap="square">
              <a:spAutoFit/>
            </a:bodyPr>
            <a:lstStyle/>
            <a:p>
              <a:r>
                <a:rPr lang="zh-TW" altLang="en-US" b="1" dirty="0" smtClean="0">
                  <a:solidFill>
                    <a:schemeClr val="bg1"/>
                  </a:solidFill>
                  <a:latin typeface="微軟正黑體" panose="020B0604030504040204" pitchFamily="34" charset="-120"/>
                  <a:ea typeface="微軟正黑體" panose="020B0604030504040204" pitchFamily="34" charset="-120"/>
                </a:rPr>
                <a:t>觀察出對手</a:t>
              </a:r>
              <a:r>
                <a:rPr lang="zh-TW" altLang="en-US" b="1" dirty="0">
                  <a:solidFill>
                    <a:schemeClr val="bg1"/>
                  </a:solidFill>
                  <a:latin typeface="微軟正黑體" panose="020B0604030504040204" pitchFamily="34" charset="-120"/>
                  <a:ea typeface="微軟正黑體" panose="020B0604030504040204" pitchFamily="34" charset="-120"/>
                </a:rPr>
                <a:t>隊伍</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對於輸贏的</a:t>
              </a:r>
              <a:r>
                <a:rPr lang="zh-TW" altLang="en-US" b="1" dirty="0" smtClean="0">
                  <a:solidFill>
                    <a:schemeClr val="bg1"/>
                  </a:solidFill>
                  <a:latin typeface="微軟正黑體" panose="020B0604030504040204" pitchFamily="34" charset="-120"/>
                  <a:ea typeface="微軟正黑體" panose="020B0604030504040204" pitchFamily="34" charset="-120"/>
                </a:rPr>
                <a:t>影響</a:t>
              </a:r>
              <a:r>
                <a:rPr lang="en-US" altLang="zh-TW" b="1" dirty="0" smtClean="0">
                  <a:solidFill>
                    <a:schemeClr val="bg1"/>
                  </a:solidFill>
                  <a:latin typeface="微軟正黑體" panose="020B0604030504040204" pitchFamily="34" charset="-120"/>
                  <a:ea typeface="微軟正黑體" panose="020B0604030504040204" pitchFamily="34" charset="-120"/>
                </a:rPr>
                <a:t>?</a:t>
              </a:r>
              <a:endParaRPr lang="zh-TW" altLang="en-US" b="1" dirty="0">
                <a:solidFill>
                  <a:schemeClr val="bg1"/>
                </a:solidFill>
                <a:latin typeface="微軟正黑體" panose="020B0604030504040204" pitchFamily="34" charset="-120"/>
                <a:ea typeface="微軟正黑體" panose="020B0604030504040204" pitchFamily="34" charset="-120"/>
              </a:endParaRPr>
            </a:p>
          </p:txBody>
        </p:sp>
        <p:sp>
          <p:nvSpPr>
            <p:cNvPr id="6" name="矩形 5"/>
            <p:cNvSpPr/>
            <p:nvPr/>
          </p:nvSpPr>
          <p:spPr>
            <a:xfrm>
              <a:off x="9688073" y="2009514"/>
              <a:ext cx="2347784" cy="103796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矩形 11"/>
          <p:cNvSpPr/>
          <p:nvPr/>
        </p:nvSpPr>
        <p:spPr>
          <a:xfrm>
            <a:off x="9767988" y="3843121"/>
            <a:ext cx="2424012" cy="1169551"/>
          </a:xfrm>
          <a:prstGeom prst="rect">
            <a:avLst/>
          </a:prstGeom>
        </p:spPr>
        <p:txBody>
          <a:bodyPr wrap="square">
            <a:spAutoFit/>
          </a:bodyPr>
          <a:lstStyle/>
          <a:p>
            <a:pPr marL="171450" indent="-171450">
              <a:buFont typeface="Wingdings" panose="05000000000000000000" pitchFamily="2" charset="2"/>
              <a:buChar char="n"/>
            </a:pPr>
            <a:r>
              <a:rPr lang="zh-TW" altLang="en-US" sz="1400" b="1" dirty="0" smtClean="0">
                <a:solidFill>
                  <a:schemeClr val="bg1"/>
                </a:solidFill>
                <a:latin typeface="微軟正黑體" panose="020B0604030504040204" pitchFamily="34" charset="-120"/>
                <a:ea typeface="微軟正黑體" panose="020B0604030504040204" pitchFamily="34" charset="-120"/>
              </a:rPr>
              <a:t>兄弟輸</a:t>
            </a:r>
            <a:r>
              <a:rPr lang="en-US" altLang="zh-TW" sz="1400" b="1" dirty="0" err="1" smtClean="0">
                <a:solidFill>
                  <a:schemeClr val="bg1"/>
                </a:solidFill>
                <a:latin typeface="微軟正黑體" panose="020B0604030504040204" pitchFamily="34" charset="-120"/>
                <a:ea typeface="微軟正黑體" panose="020B0604030504040204" pitchFamily="34" charset="-120"/>
              </a:rPr>
              <a:t>Lamigo</a:t>
            </a:r>
            <a:r>
              <a:rPr lang="zh-TW" altLang="en-US" sz="1400" b="1" dirty="0" smtClean="0">
                <a:solidFill>
                  <a:schemeClr val="bg1"/>
                </a:solidFill>
                <a:latin typeface="微軟正黑體" panose="020B0604030504040204" pitchFamily="34" charset="-120"/>
                <a:ea typeface="微軟正黑體" panose="020B0604030504040204" pitchFamily="34" charset="-120"/>
              </a:rPr>
              <a:t>次數較多</a:t>
            </a:r>
            <a:endParaRPr lang="en-US" altLang="zh-TW" sz="1400" b="1" dirty="0" smtClean="0">
              <a:solidFill>
                <a:schemeClr val="bg1"/>
              </a:solidFill>
              <a:latin typeface="微軟正黑體" panose="020B0604030504040204" pitchFamily="34" charset="-120"/>
              <a:ea typeface="微軟正黑體" panose="020B0604030504040204" pitchFamily="34" charset="-120"/>
            </a:endParaRPr>
          </a:p>
          <a:p>
            <a:endParaRPr lang="zh-TW" altLang="en-US" sz="1400" b="1" dirty="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400" b="1" dirty="0" smtClean="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400" b="1" dirty="0" smtClean="0">
                <a:solidFill>
                  <a:schemeClr val="bg1"/>
                </a:solidFill>
                <a:latin typeface="微軟正黑體" panose="020B0604030504040204" pitchFamily="34" charset="-120"/>
                <a:ea typeface="微軟正黑體" panose="020B0604030504040204" pitchFamily="34" charset="-120"/>
              </a:rPr>
              <a:t>統一贏富邦的次數較多</a:t>
            </a:r>
            <a:endParaRPr lang="en-US" altLang="zh-TW" sz="1400" b="1" dirty="0" smtClean="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13817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884445" y="0"/>
            <a:ext cx="330755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內容版面配置區 4">
            <a:extLst>
              <a:ext uri="{FF2B5EF4-FFF2-40B4-BE49-F238E27FC236}">
                <a16:creationId xmlns:a16="http://schemas.microsoft.com/office/drawing/2014/main" id="{340D2421-A5B0-7B45-83D2-C0090BC7BFEF}"/>
              </a:ext>
            </a:extLst>
          </p:cNvPr>
          <p:cNvPicPr>
            <a:picLocks noGrp="1" noChangeAspect="1"/>
          </p:cNvPicPr>
          <p:nvPr>
            <p:ph idx="4294967295"/>
          </p:nvPr>
        </p:nvPicPr>
        <p:blipFill>
          <a:blip r:embed="rId2"/>
          <a:stretch>
            <a:fillRect/>
          </a:stretch>
        </p:blipFill>
        <p:spPr>
          <a:xfrm>
            <a:off x="442716" y="0"/>
            <a:ext cx="3615542" cy="3361820"/>
          </a:xfrm>
          <a:prstGeom prst="rect">
            <a:avLst/>
          </a:prstGeom>
        </p:spPr>
      </p:pic>
      <p:pic>
        <p:nvPicPr>
          <p:cNvPr id="7" name="圖片 6">
            <a:extLst>
              <a:ext uri="{FF2B5EF4-FFF2-40B4-BE49-F238E27FC236}">
                <a16:creationId xmlns:a16="http://schemas.microsoft.com/office/drawing/2014/main" id="{6A1E265E-3D3A-A64F-B436-5B4898D7D32D}"/>
              </a:ext>
            </a:extLst>
          </p:cNvPr>
          <p:cNvPicPr>
            <a:picLocks noChangeAspect="1"/>
          </p:cNvPicPr>
          <p:nvPr/>
        </p:nvPicPr>
        <p:blipFill>
          <a:blip r:embed="rId3"/>
          <a:stretch>
            <a:fillRect/>
          </a:stretch>
        </p:blipFill>
        <p:spPr>
          <a:xfrm>
            <a:off x="4948574" y="0"/>
            <a:ext cx="3446157" cy="3330395"/>
          </a:xfrm>
          <a:prstGeom prst="rect">
            <a:avLst/>
          </a:prstGeom>
        </p:spPr>
      </p:pic>
      <p:pic>
        <p:nvPicPr>
          <p:cNvPr id="9" name="圖片 8">
            <a:extLst>
              <a:ext uri="{FF2B5EF4-FFF2-40B4-BE49-F238E27FC236}">
                <a16:creationId xmlns:a16="http://schemas.microsoft.com/office/drawing/2014/main" id="{0F781883-8BD5-E94F-A1A0-56B3492AFDDF}"/>
              </a:ext>
            </a:extLst>
          </p:cNvPr>
          <p:cNvPicPr>
            <a:picLocks noChangeAspect="1"/>
          </p:cNvPicPr>
          <p:nvPr/>
        </p:nvPicPr>
        <p:blipFill>
          <a:blip r:embed="rId4"/>
          <a:stretch>
            <a:fillRect/>
          </a:stretch>
        </p:blipFill>
        <p:spPr>
          <a:xfrm>
            <a:off x="509977" y="3421110"/>
            <a:ext cx="3479009" cy="3469972"/>
          </a:xfrm>
          <a:prstGeom prst="rect">
            <a:avLst/>
          </a:prstGeom>
        </p:spPr>
      </p:pic>
      <p:pic>
        <p:nvPicPr>
          <p:cNvPr id="11" name="圖片 10">
            <a:extLst>
              <a:ext uri="{FF2B5EF4-FFF2-40B4-BE49-F238E27FC236}">
                <a16:creationId xmlns:a16="http://schemas.microsoft.com/office/drawing/2014/main" id="{050211ED-DF23-5740-81E9-CF4291C4E2C7}"/>
              </a:ext>
            </a:extLst>
          </p:cNvPr>
          <p:cNvPicPr>
            <a:picLocks noChangeAspect="1"/>
          </p:cNvPicPr>
          <p:nvPr/>
        </p:nvPicPr>
        <p:blipFill>
          <a:blip r:embed="rId5"/>
          <a:stretch>
            <a:fillRect/>
          </a:stretch>
        </p:blipFill>
        <p:spPr>
          <a:xfrm>
            <a:off x="4895459" y="3330395"/>
            <a:ext cx="3552386" cy="3589295"/>
          </a:xfrm>
          <a:prstGeom prst="rect">
            <a:avLst/>
          </a:prstGeom>
        </p:spPr>
      </p:pic>
      <p:sp>
        <p:nvSpPr>
          <p:cNvPr id="10" name="矩形 9"/>
          <p:cNvSpPr/>
          <p:nvPr/>
        </p:nvSpPr>
        <p:spPr>
          <a:xfrm>
            <a:off x="8986542" y="219240"/>
            <a:ext cx="2957759" cy="1200329"/>
          </a:xfrm>
          <a:prstGeom prst="rect">
            <a:avLst/>
          </a:prstGeom>
        </p:spPr>
        <p:txBody>
          <a:bodyPr wrap="square">
            <a:spAutoFit/>
          </a:bodyPr>
          <a:lstStyle/>
          <a:p>
            <a:r>
              <a:rPr lang="en-US" altLang="zh-TW" sz="2400" b="1" dirty="0">
                <a:solidFill>
                  <a:schemeClr val="bg1"/>
                </a:solidFill>
                <a:latin typeface="微軟正黑體" panose="020B0604030504040204" pitchFamily="34" charset="-120"/>
                <a:ea typeface="微軟正黑體" panose="020B0604030504040204" pitchFamily="34" charset="-120"/>
              </a:rPr>
              <a:t>2018</a:t>
            </a:r>
            <a:r>
              <a:rPr lang="zh-TW" altLang="en-US" sz="2400" b="1" dirty="0">
                <a:solidFill>
                  <a:schemeClr val="bg1"/>
                </a:solidFill>
                <a:latin typeface="微軟正黑體" panose="020B0604030504040204" pitchFamily="34" charset="-120"/>
                <a:ea typeface="微軟正黑體" panose="020B0604030504040204" pitchFamily="34" charset="-120"/>
              </a:rPr>
              <a:t>全年</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中職各隊在主客場</a:t>
            </a:r>
            <a:endParaRPr lang="en-US" altLang="zh-TW" sz="2400" b="1" dirty="0">
              <a:solidFill>
                <a:schemeClr val="bg1"/>
              </a:solidFill>
              <a:latin typeface="微軟正黑體" panose="020B0604030504040204" pitchFamily="34" charset="-120"/>
              <a:ea typeface="微軟正黑體" panose="020B0604030504040204" pitchFamily="34" charset="-120"/>
            </a:endParaRPr>
          </a:p>
          <a:p>
            <a:r>
              <a:rPr lang="zh-TW" altLang="en-US" sz="2400" b="1" dirty="0">
                <a:solidFill>
                  <a:schemeClr val="bg1"/>
                </a:solidFill>
                <a:latin typeface="微軟正黑體" panose="020B0604030504040204" pitchFamily="34" charset="-120"/>
                <a:ea typeface="微軟正黑體" panose="020B0604030504040204" pitchFamily="34" charset="-120"/>
              </a:rPr>
              <a:t>勝和敗次數</a:t>
            </a:r>
          </a:p>
        </p:txBody>
      </p:sp>
      <p:grpSp>
        <p:nvGrpSpPr>
          <p:cNvPr id="12" name="群組 11"/>
          <p:cNvGrpSpPr/>
          <p:nvPr/>
        </p:nvGrpSpPr>
        <p:grpSpPr>
          <a:xfrm>
            <a:off x="9285047" y="1957392"/>
            <a:ext cx="2535164" cy="1211482"/>
            <a:chOff x="9688073" y="2009514"/>
            <a:chExt cx="2347784" cy="1211482"/>
          </a:xfrm>
        </p:grpSpPr>
        <p:sp>
          <p:nvSpPr>
            <p:cNvPr id="13" name="矩形 12"/>
            <p:cNvSpPr/>
            <p:nvPr/>
          </p:nvSpPr>
          <p:spPr>
            <a:xfrm>
              <a:off x="9902068" y="2205333"/>
              <a:ext cx="2001419" cy="1015663"/>
            </a:xfrm>
            <a:prstGeom prst="rect">
              <a:avLst/>
            </a:prstGeom>
          </p:spPr>
          <p:txBody>
            <a:bodyPr wrap="square">
              <a:spAutoFit/>
            </a:bodyPr>
            <a:lstStyle/>
            <a:p>
              <a:r>
                <a:rPr lang="zh-TW" altLang="en-US" sz="2000" b="1" dirty="0" smtClean="0">
                  <a:solidFill>
                    <a:schemeClr val="bg1"/>
                  </a:solidFill>
                  <a:latin typeface="微軟正黑體" panose="020B0604030504040204" pitchFamily="34" charset="-120"/>
                  <a:ea typeface="微軟正黑體" panose="020B0604030504040204" pitchFamily="34" charset="-120"/>
                </a:rPr>
                <a:t>觀察出主客場</a:t>
              </a:r>
              <a:endParaRPr lang="en-US" altLang="zh-TW" sz="2000" b="1" dirty="0" smtClean="0">
                <a:solidFill>
                  <a:schemeClr val="bg1"/>
                </a:solidFill>
                <a:latin typeface="微軟正黑體" panose="020B0604030504040204" pitchFamily="34" charset="-120"/>
                <a:ea typeface="微軟正黑體" panose="020B0604030504040204" pitchFamily="34" charset="-120"/>
              </a:endParaRPr>
            </a:p>
            <a:p>
              <a:r>
                <a:rPr lang="zh-TW" altLang="en-US" sz="2000" b="1" dirty="0" smtClean="0">
                  <a:solidFill>
                    <a:schemeClr val="bg1"/>
                  </a:solidFill>
                  <a:latin typeface="微軟正黑體" panose="020B0604030504040204" pitchFamily="34" charset="-120"/>
                  <a:ea typeface="微軟正黑體" panose="020B0604030504040204" pitchFamily="34" charset="-120"/>
                </a:rPr>
                <a:t>對於</a:t>
              </a:r>
              <a:r>
                <a:rPr lang="zh-TW" altLang="en-US" sz="2000" b="1" dirty="0">
                  <a:solidFill>
                    <a:schemeClr val="bg1"/>
                  </a:solidFill>
                  <a:latin typeface="微軟正黑體" panose="020B0604030504040204" pitchFamily="34" charset="-120"/>
                  <a:ea typeface="微軟正黑體" panose="020B0604030504040204" pitchFamily="34" charset="-120"/>
                </a:rPr>
                <a:t>輸贏的</a:t>
              </a:r>
              <a:r>
                <a:rPr lang="zh-TW" altLang="en-US" sz="2000" b="1" dirty="0" smtClean="0">
                  <a:solidFill>
                    <a:schemeClr val="bg1"/>
                  </a:solidFill>
                  <a:latin typeface="微軟正黑體" panose="020B0604030504040204" pitchFamily="34" charset="-120"/>
                  <a:ea typeface="微軟正黑體" panose="020B0604030504040204" pitchFamily="34" charset="-120"/>
                </a:rPr>
                <a:t>影響</a:t>
              </a:r>
              <a:r>
                <a:rPr lang="en-US" altLang="zh-TW" sz="2000" b="1" dirty="0" smtClean="0">
                  <a:solidFill>
                    <a:schemeClr val="bg1"/>
                  </a:solidFill>
                  <a:latin typeface="微軟正黑體" panose="020B0604030504040204" pitchFamily="34" charset="-120"/>
                  <a:ea typeface="微軟正黑體" panose="020B0604030504040204" pitchFamily="34" charset="-120"/>
                </a:rPr>
                <a:t>?</a:t>
              </a: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sp>
          <p:nvSpPr>
            <p:cNvPr id="14" name="矩形 13"/>
            <p:cNvSpPr/>
            <p:nvPr/>
          </p:nvSpPr>
          <p:spPr>
            <a:xfrm>
              <a:off x="9688073" y="2009514"/>
              <a:ext cx="2347784" cy="103796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9285046" y="3756758"/>
            <a:ext cx="2424012" cy="2246769"/>
          </a:xfrm>
          <a:prstGeom prst="rect">
            <a:avLst/>
          </a:prstGeom>
        </p:spPr>
        <p:txBody>
          <a:bodyPr wrap="square">
            <a:spAutoFit/>
          </a:bodyPr>
          <a:lstStyle/>
          <a:p>
            <a:pPr marL="171450" indent="-171450">
              <a:buFont typeface="Wingdings" panose="05000000000000000000" pitchFamily="2" charset="2"/>
              <a:buChar char="n"/>
            </a:pPr>
            <a:r>
              <a:rPr lang="zh-TW" altLang="en-US" sz="1400" b="1" dirty="0">
                <a:solidFill>
                  <a:schemeClr val="bg1"/>
                </a:solidFill>
                <a:latin typeface="微軟正黑體" panose="020B0604030504040204" pitchFamily="34" charset="-120"/>
                <a:ea typeface="微軟正黑體" panose="020B0604030504040204" pitchFamily="34" charset="-120"/>
              </a:rPr>
              <a:t>我們可以發現</a:t>
            </a:r>
            <a:r>
              <a:rPr lang="en" altLang="zh-TW" sz="1400" b="1" dirty="0">
                <a:solidFill>
                  <a:schemeClr val="bg1"/>
                </a:solidFill>
                <a:latin typeface="微軟正黑體" panose="020B0604030504040204" pitchFamily="34" charset="-120"/>
                <a:ea typeface="微軟正黑體" panose="020B0604030504040204" pitchFamily="34" charset="-120"/>
              </a:rPr>
              <a:t>Lamigo</a:t>
            </a:r>
            <a:r>
              <a:rPr lang="zh-TW" altLang="en-US" sz="1400" b="1" dirty="0">
                <a:solidFill>
                  <a:schemeClr val="bg1"/>
                </a:solidFill>
                <a:latin typeface="微軟正黑體" panose="020B0604030504040204" pitchFamily="34" charset="-120"/>
                <a:ea typeface="微軟正黑體" panose="020B0604030504040204" pitchFamily="34" charset="-120"/>
              </a:rPr>
              <a:t>比賽的勝敗，比起其他三隊非常受到主客場影響</a:t>
            </a:r>
            <a:r>
              <a:rPr lang="zh-TW" altLang="en-US" sz="1400" b="1" dirty="0" smtClean="0">
                <a:solidFill>
                  <a:schemeClr val="bg1"/>
                </a:solidFill>
                <a:latin typeface="微軟正黑體" panose="020B0604030504040204" pitchFamily="34" charset="-120"/>
                <a:ea typeface="微軟正黑體" panose="020B0604030504040204" pitchFamily="34" charset="-120"/>
              </a:rPr>
              <a:t>。</a:t>
            </a:r>
            <a:endParaRPr lang="en-US" altLang="zh-TW" sz="1400" b="1" dirty="0" smtClean="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400" b="1" dirty="0" smtClean="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zh-TW" altLang="en-US" sz="1400" b="1" dirty="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400" b="1" dirty="0" smtClean="0">
              <a:solidFill>
                <a:schemeClr val="bg1"/>
              </a:solidFill>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400" b="1" dirty="0" smtClean="0">
                <a:solidFill>
                  <a:schemeClr val="bg1"/>
                </a:solidFill>
                <a:latin typeface="微軟正黑體" panose="020B0604030504040204" pitchFamily="34" charset="-120"/>
                <a:ea typeface="微軟正黑體" panose="020B0604030504040204" pitchFamily="34" charset="-120"/>
              </a:rPr>
              <a:t>富邦</a:t>
            </a:r>
            <a:r>
              <a:rPr lang="zh-TW" altLang="en-US" sz="1400" b="1" dirty="0">
                <a:solidFill>
                  <a:schemeClr val="bg1"/>
                </a:solidFill>
                <a:latin typeface="微軟正黑體" panose="020B0604030504040204" pitchFamily="34" charset="-120"/>
                <a:ea typeface="微軟正黑體" panose="020B0604030504040204" pitchFamily="34" charset="-120"/>
              </a:rPr>
              <a:t>比起其他</a:t>
            </a:r>
            <a:r>
              <a:rPr lang="zh-TW" altLang="en-US" sz="1400" b="1" dirty="0" smtClean="0">
                <a:solidFill>
                  <a:schemeClr val="bg1"/>
                </a:solidFill>
                <a:latin typeface="微軟正黑體" panose="020B0604030504040204" pitchFamily="34" charset="-120"/>
                <a:ea typeface="微軟正黑體" panose="020B0604030504040204" pitchFamily="34" charset="-120"/>
              </a:rPr>
              <a:t>隊伍較</a:t>
            </a:r>
            <a:r>
              <a:rPr lang="zh-TW" altLang="en-US" sz="1400" b="1" dirty="0">
                <a:solidFill>
                  <a:schemeClr val="bg1"/>
                </a:solidFill>
                <a:latin typeface="微軟正黑體" panose="020B0604030504040204" pitchFamily="34" charset="-120"/>
                <a:ea typeface="微軟正黑體" panose="020B0604030504040204" pitchFamily="34" charset="-120"/>
              </a:rPr>
              <a:t>不受到主客</a:t>
            </a:r>
            <a:r>
              <a:rPr lang="zh-TW" altLang="en-US" sz="1400" b="1" dirty="0" smtClean="0">
                <a:solidFill>
                  <a:schemeClr val="bg1"/>
                </a:solidFill>
                <a:latin typeface="微軟正黑體" panose="020B0604030504040204" pitchFamily="34" charset="-120"/>
                <a:ea typeface="微軟正黑體" panose="020B0604030504040204" pitchFamily="34" charset="-120"/>
              </a:rPr>
              <a:t>場影響</a:t>
            </a:r>
            <a:r>
              <a:rPr lang="zh-TW" altLang="en-US" sz="1400" b="1" dirty="0">
                <a:solidFill>
                  <a:schemeClr val="bg1"/>
                </a:solidFill>
                <a:latin typeface="微軟正黑體" panose="020B0604030504040204" pitchFamily="34" charset="-120"/>
                <a:ea typeface="微軟正黑體" panose="020B0604030504040204" pitchFamily="34" charset="-120"/>
              </a:rPr>
              <a:t>，從這個</a:t>
            </a:r>
            <a:r>
              <a:rPr lang="zh-TW" altLang="en-US" sz="1400" b="1" dirty="0" smtClean="0">
                <a:solidFill>
                  <a:schemeClr val="bg1"/>
                </a:solidFill>
                <a:latin typeface="微軟正黑體" panose="020B0604030504040204" pitchFamily="34" charset="-120"/>
                <a:ea typeface="微軟正黑體" panose="020B0604030504040204" pitchFamily="34" charset="-120"/>
              </a:rPr>
              <a:t>結論接下來</a:t>
            </a:r>
            <a:r>
              <a:rPr lang="zh-TW" altLang="en-US" sz="1400" b="1" dirty="0">
                <a:solidFill>
                  <a:schemeClr val="bg1"/>
                </a:solidFill>
                <a:latin typeface="微軟正黑體" panose="020B0604030504040204" pitchFamily="34" charset="-120"/>
                <a:ea typeface="微軟正黑體" panose="020B0604030504040204" pitchFamily="34" charset="-120"/>
              </a:rPr>
              <a:t>可以探討是否有其他因素影響比賽結果。</a:t>
            </a:r>
          </a:p>
        </p:txBody>
      </p:sp>
    </p:spTree>
    <p:extLst>
      <p:ext uri="{BB962C8B-B14F-4D97-AF65-F5344CB8AC3E}">
        <p14:creationId xmlns:p14="http://schemas.microsoft.com/office/powerpoint/2010/main" val="2406984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E046BA2-18AF-1342-A524-CFF71F8BB8CA}"/>
              </a:ext>
            </a:extLst>
          </p:cNvPr>
          <p:cNvPicPr>
            <a:picLocks noGrp="1" noChangeAspect="1"/>
          </p:cNvPicPr>
          <p:nvPr>
            <p:ph idx="4294967295"/>
          </p:nvPr>
        </p:nvPicPr>
        <p:blipFill>
          <a:blip r:embed="rId2"/>
          <a:stretch>
            <a:fillRect/>
          </a:stretch>
        </p:blipFill>
        <p:spPr>
          <a:xfrm>
            <a:off x="1112107" y="1240738"/>
            <a:ext cx="9838296" cy="4351338"/>
          </a:xfrm>
          <a:prstGeom prst="rect">
            <a:avLst/>
          </a:prstGeom>
        </p:spPr>
      </p:pic>
      <p:sp>
        <p:nvSpPr>
          <p:cNvPr id="2" name="矩形 1"/>
          <p:cNvSpPr/>
          <p:nvPr/>
        </p:nvSpPr>
        <p:spPr>
          <a:xfrm>
            <a:off x="985579" y="324533"/>
            <a:ext cx="10091351" cy="615553"/>
          </a:xfrm>
          <a:prstGeom prst="rect">
            <a:avLst/>
          </a:prstGeom>
        </p:spPr>
        <p:txBody>
          <a:bodyPr wrap="square">
            <a:spAutoFit/>
          </a:bodyPr>
          <a:lstStyle/>
          <a:p>
            <a:r>
              <a:rPr lang="en-US" altLang="zh-TW" sz="2000" b="1" dirty="0">
                <a:solidFill>
                  <a:srgbClr val="000000"/>
                </a:solidFill>
                <a:latin typeface="微軟正黑體" panose="020B0604030504040204" pitchFamily="34" charset="-120"/>
                <a:ea typeface="微軟正黑體" panose="020B0604030504040204" pitchFamily="34" charset="-120"/>
              </a:rPr>
              <a:t>2018</a:t>
            </a:r>
            <a:r>
              <a:rPr lang="zh-TW" altLang="en-US" sz="2000" b="1" dirty="0">
                <a:solidFill>
                  <a:srgbClr val="000000"/>
                </a:solidFill>
                <a:latin typeface="微軟正黑體" panose="020B0604030504040204" pitchFamily="34" charset="-120"/>
                <a:ea typeface="微軟正黑體" panose="020B0604030504040204" pitchFamily="34" charset="-120"/>
              </a:rPr>
              <a:t>賽季期間</a:t>
            </a:r>
            <a:r>
              <a:rPr lang="en-US" altLang="zh-TW" sz="2000" b="1" dirty="0">
                <a:solidFill>
                  <a:srgbClr val="000000"/>
                </a:solidFill>
                <a:latin typeface="微軟正黑體" panose="020B0604030504040204" pitchFamily="34" charset="-120"/>
                <a:ea typeface="微軟正黑體" panose="020B0604030504040204" pitchFamily="34" charset="-120"/>
              </a:rPr>
              <a:t>(3-10</a:t>
            </a:r>
            <a:r>
              <a:rPr lang="zh-TW" altLang="en-US" sz="2000" b="1" dirty="0">
                <a:solidFill>
                  <a:srgbClr val="000000"/>
                </a:solidFill>
                <a:latin typeface="微軟正黑體" panose="020B0604030504040204" pitchFamily="34" charset="-120"/>
                <a:ea typeface="微軟正黑體" panose="020B0604030504040204" pitchFamily="34" charset="-120"/>
              </a:rPr>
              <a:t>月</a:t>
            </a:r>
            <a:r>
              <a:rPr lang="en-US" altLang="zh-TW" sz="2000" b="1" dirty="0">
                <a:solidFill>
                  <a:srgbClr val="000000"/>
                </a:solidFill>
                <a:latin typeface="微軟正黑體" panose="020B0604030504040204" pitchFamily="34" charset="-120"/>
                <a:ea typeface="微軟正黑體" panose="020B0604030504040204" pitchFamily="34" charset="-120"/>
              </a:rPr>
              <a:t>)</a:t>
            </a:r>
            <a:r>
              <a:rPr lang="zh-TW" altLang="en-US" sz="2000" b="1" dirty="0">
                <a:solidFill>
                  <a:srgbClr val="000000"/>
                </a:solidFill>
                <a:latin typeface="微軟正黑體" panose="020B0604030504040204" pitchFamily="34" charset="-120"/>
                <a:ea typeface="微軟正黑體" panose="020B0604030504040204" pitchFamily="34" charset="-120"/>
              </a:rPr>
              <a:t>逐月各隊輸贏次數</a:t>
            </a:r>
          </a:p>
          <a:p>
            <a:r>
              <a:rPr lang="zh-TW" altLang="en-US" sz="1400" dirty="0" smtClean="0">
                <a:solidFill>
                  <a:srgbClr val="000000"/>
                </a:solidFill>
                <a:latin typeface="微軟正黑體" panose="020B0604030504040204" pitchFamily="34" charset="-120"/>
                <a:ea typeface="微軟正黑體" panose="020B0604030504040204" pitchFamily="34" charset="-120"/>
              </a:rPr>
              <a:t>有鑒於每個月各隊的總比賽次數並不相同，所以下方長條圖單位除了次數以外，我們更應該去看的是逐月的百分比。</a:t>
            </a:r>
            <a:endParaRPr lang="zh-TW" altLang="en-US" sz="1400" dirty="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573973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主要賽事">
  <a:themeElements>
    <a:clrScheme name="主要賽事">
      <a:dk1>
        <a:sysClr val="windowText" lastClr="000000"/>
      </a:dk1>
      <a:lt1>
        <a:sysClr val="window" lastClr="FFFFFF"/>
      </a:lt1>
      <a:dk2>
        <a:srgbClr val="424242"/>
      </a:dk2>
      <a:lt2>
        <a:srgbClr val="C8C8C8"/>
      </a:lt2>
      <a:accent1>
        <a:srgbClr val="346492"/>
      </a:accent1>
      <a:accent2>
        <a:srgbClr val="6DA5D4"/>
      </a:accent2>
      <a:accent3>
        <a:srgbClr val="538C79"/>
      </a:accent3>
      <a:accent4>
        <a:srgbClr val="93B75D"/>
      </a:accent4>
      <a:accent5>
        <a:srgbClr val="DEB050"/>
      </a:accent5>
      <a:accent6>
        <a:srgbClr val="BB5354"/>
      </a:accent6>
      <a:hlink>
        <a:srgbClr val="3289DD"/>
      </a:hlink>
      <a:folHlink>
        <a:srgbClr val="859EB6"/>
      </a:folHlink>
    </a:clrScheme>
    <a:fontScheme name="主要賽事">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主要賽事">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E3530EC-BA5B-407C-9B36-00820F39551C}"/>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{3229FF9D-DEB6-5D43-BCDA-1E42140AA88B}tf10001077</Template>
  <TotalTime>907</TotalTime>
  <Words>2812</Words>
  <Application>Microsoft Office PowerPoint</Application>
  <PresentationFormat>寬螢幕</PresentationFormat>
  <Paragraphs>233</Paragraphs>
  <Slides>40</Slides>
  <Notes>0</Notes>
  <HiddenSlides>2</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40</vt:i4>
      </vt:variant>
    </vt:vector>
  </HeadingPairs>
  <TitlesOfParts>
    <vt:vector size="49" baseType="lpstr">
      <vt:lpstr>Heiti SC Medium</vt:lpstr>
      <vt:lpstr>Microsoft JhengHei</vt:lpstr>
      <vt:lpstr>Microsoft JhengHei</vt:lpstr>
      <vt:lpstr>新細明體</vt:lpstr>
      <vt:lpstr>Arial</vt:lpstr>
      <vt:lpstr>Calibri</vt:lpstr>
      <vt:lpstr>Impact</vt:lpstr>
      <vt:lpstr>Wingdings</vt:lpstr>
      <vt:lpstr>主要賽事</vt:lpstr>
      <vt:lpstr>PowerPoint 簡報</vt:lpstr>
      <vt:lpstr>前言</vt:lpstr>
      <vt:lpstr>介紹</vt:lpstr>
      <vt:lpstr>工作流程圖</vt:lpstr>
      <vt:lpstr>球隊的部分</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富邦球員的部分</vt:lpstr>
      <vt:lpstr>PowerPoint 簡報</vt:lpstr>
      <vt:lpstr>PowerPoint 簡報</vt:lpstr>
      <vt:lpstr>PowerPoint 簡報</vt:lpstr>
      <vt:lpstr>PowerPoint 簡報</vt:lpstr>
      <vt:lpstr>PowerPoint 簡報</vt:lpstr>
      <vt:lpstr>PowerPoint 簡報</vt:lpstr>
      <vt:lpstr>PowerPoint 簡報</vt:lpstr>
      <vt:lpstr>個人球員表現</vt:lpstr>
      <vt:lpstr>Mike Loree羅力</vt:lpstr>
      <vt:lpstr>2018年與2017年羅力對上統一獅打者的打擊率比較</vt:lpstr>
      <vt:lpstr>PowerPoint 簡報</vt:lpstr>
      <vt:lpstr>PowerPoint 簡報</vt:lpstr>
      <vt:lpstr>PowerPoint 簡報</vt:lpstr>
      <vt:lpstr>PowerPoint 簡報</vt:lpstr>
      <vt:lpstr>PowerPoint 簡報</vt:lpstr>
      <vt:lpstr>PowerPoint 簡報</vt:lpstr>
      <vt:lpstr> 胡金龍</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96</cp:revision>
  <dcterms:created xsi:type="dcterms:W3CDTF">2018-01-09T09:55:09Z</dcterms:created>
  <dcterms:modified xsi:type="dcterms:W3CDTF">2019-01-29T04:58:54Z</dcterms:modified>
</cp:coreProperties>
</file>